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8" r:id="rId1"/>
  </p:sldMasterIdLst>
  <p:notesMasterIdLst>
    <p:notesMasterId r:id="rId31"/>
  </p:notes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7" r:id="rId14"/>
    <p:sldId id="268" r:id="rId15"/>
    <p:sldId id="269" r:id="rId16"/>
    <p:sldId id="270" r:id="rId17"/>
    <p:sldId id="272" r:id="rId18"/>
    <p:sldId id="271" r:id="rId19"/>
    <p:sldId id="273" r:id="rId20"/>
    <p:sldId id="274" r:id="rId21"/>
    <p:sldId id="275" r:id="rId22"/>
    <p:sldId id="276" r:id="rId23"/>
    <p:sldId id="278" r:id="rId24"/>
    <p:sldId id="279" r:id="rId25"/>
    <p:sldId id="281" r:id="rId26"/>
    <p:sldId id="280" r:id="rId27"/>
    <p:sldId id="284" r:id="rId28"/>
    <p:sldId id="285" r:id="rId29"/>
    <p:sldId id="283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612D5-C3DC-4C1A-9AC3-FB6B077B094B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2C0A1-0DCE-4228-B900-DC5992B77C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2895600"/>
            <a:ext cx="48013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Hos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Geldiniz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!</a:t>
            </a:r>
            <a:endParaRPr lang="en-US" sz="54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0" y="914400"/>
            <a:ext cx="519244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50800"/>
                <a:effectLst/>
              </a:rPr>
              <a:t>Veri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  <a:r>
              <a:rPr lang="en-US" sz="4000" b="1" cap="none" spc="0" dirty="0" err="1" smtClean="0">
                <a:ln w="50800"/>
                <a:effectLst/>
              </a:rPr>
              <a:t>Tabani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</a:p>
          <a:p>
            <a:pPr algn="ctr"/>
            <a:r>
              <a:rPr lang="en-US" sz="4000" b="1" cap="none" spc="0" dirty="0" err="1" smtClean="0">
                <a:ln w="50800"/>
                <a:effectLst/>
              </a:rPr>
              <a:t>Programlama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  <a:r>
              <a:rPr lang="en-US" sz="4000" b="1" cap="none" spc="0" dirty="0" err="1" smtClean="0">
                <a:ln w="50800"/>
                <a:effectLst/>
              </a:rPr>
              <a:t>Egitimi</a:t>
            </a:r>
            <a:endParaRPr lang="en-US" sz="4000" b="1" cap="none" spc="0" dirty="0">
              <a:ln w="50800"/>
              <a:effectLst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4724400"/>
            <a:ext cx="14636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295400" y="5191125"/>
            <a:ext cx="971550" cy="67627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5181600"/>
            <a:ext cx="1646237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4800"/>
            <a:ext cx="85344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DROP</a:t>
            </a:r>
            <a:r>
              <a:rPr lang="en-US" b="1" dirty="0" smtClean="0"/>
              <a:t> </a:t>
            </a:r>
          </a:p>
          <a:p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tabanındaki</a:t>
            </a:r>
            <a:r>
              <a:rPr lang="en-US" dirty="0" smtClean="0"/>
              <a:t> </a:t>
            </a:r>
            <a:r>
              <a:rPr lang="en-US" dirty="0" err="1" smtClean="0"/>
              <a:t>herhangi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nesneyi</a:t>
            </a:r>
            <a:r>
              <a:rPr lang="en-US" dirty="0" smtClean="0"/>
              <a:t> </a:t>
            </a:r>
            <a:r>
              <a:rPr lang="en-US" dirty="0" err="1" smtClean="0"/>
              <a:t>silmek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 </a:t>
            </a:r>
            <a:r>
              <a:rPr lang="en-US" dirty="0" err="1" smtClean="0"/>
              <a:t>Silinen</a:t>
            </a:r>
            <a:r>
              <a:rPr lang="en-US" dirty="0" smtClean="0"/>
              <a:t> </a:t>
            </a:r>
            <a:r>
              <a:rPr lang="en-US" dirty="0" err="1" smtClean="0"/>
              <a:t>nesne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tuttuğu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bilgiler</a:t>
            </a:r>
            <a:r>
              <a:rPr lang="en-US" dirty="0" smtClean="0"/>
              <a:t> de </a:t>
            </a:r>
            <a:r>
              <a:rPr lang="en-US" dirty="0" err="1" smtClean="0"/>
              <a:t>silinmektedir</a:t>
            </a:r>
            <a:r>
              <a:rPr lang="en-US" dirty="0" smtClean="0"/>
              <a:t>. </a:t>
            </a:r>
            <a:r>
              <a:rPr lang="en-US" dirty="0" err="1" smtClean="0"/>
              <a:t>Örneğin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tablo</a:t>
            </a:r>
            <a:r>
              <a:rPr lang="en-US" dirty="0" smtClean="0"/>
              <a:t> </a:t>
            </a:r>
            <a:r>
              <a:rPr lang="en-US" dirty="0" err="1" smtClean="0"/>
              <a:t>silindiğinde</a:t>
            </a:r>
            <a:r>
              <a:rPr lang="en-US" dirty="0" smtClean="0"/>
              <a:t> </a:t>
            </a:r>
            <a:r>
              <a:rPr lang="en-US" dirty="0" err="1" smtClean="0"/>
              <a:t>içerisindeki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bilgiler</a:t>
            </a:r>
            <a:r>
              <a:rPr lang="en-US" dirty="0" smtClean="0"/>
              <a:t> de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tabanından</a:t>
            </a:r>
            <a:r>
              <a:rPr lang="en-US" dirty="0" smtClean="0"/>
              <a:t> </a:t>
            </a:r>
            <a:r>
              <a:rPr lang="en-US" dirty="0" err="1" smtClean="0"/>
              <a:t>silinecektir</a:t>
            </a:r>
            <a:r>
              <a:rPr lang="en-US" dirty="0" smtClean="0"/>
              <a:t>. </a:t>
            </a:r>
            <a:r>
              <a:rPr lang="en-US" dirty="0" err="1" smtClean="0"/>
              <a:t>Kullanımında</a:t>
            </a:r>
            <a:r>
              <a:rPr lang="en-US" dirty="0" smtClean="0"/>
              <a:t> </a:t>
            </a:r>
            <a:r>
              <a:rPr lang="en-US" dirty="0" err="1" smtClean="0"/>
              <a:t>dikkat</a:t>
            </a:r>
            <a:r>
              <a:rPr lang="en-US" dirty="0" smtClean="0"/>
              <a:t> </a:t>
            </a:r>
            <a:r>
              <a:rPr lang="en-US" dirty="0" err="1" smtClean="0"/>
              <a:t>edilmesi</a:t>
            </a:r>
            <a:r>
              <a:rPr lang="en-US" dirty="0" smtClean="0"/>
              <a:t> </a:t>
            </a:r>
            <a:r>
              <a:rPr lang="en-US" dirty="0" err="1" smtClean="0"/>
              <a:t>gereken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sorgu</a:t>
            </a:r>
            <a:r>
              <a:rPr lang="en-US" dirty="0" smtClean="0"/>
              <a:t> </a:t>
            </a:r>
            <a:r>
              <a:rPr lang="en-US" dirty="0" err="1" smtClean="0"/>
              <a:t>ifadesidir</a:t>
            </a:r>
            <a:r>
              <a:rPr lang="en-US" dirty="0" smtClean="0"/>
              <a:t>. 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 </a:t>
            </a:r>
            <a:r>
              <a:rPr lang="en-US" dirty="0" err="1" smtClean="0"/>
              <a:t>aşağıdaki</a:t>
            </a:r>
            <a:r>
              <a:rPr lang="en-US" dirty="0" smtClean="0"/>
              <a:t> </a:t>
            </a:r>
            <a:r>
              <a:rPr lang="en-US" dirty="0" err="1" smtClean="0"/>
              <a:t>gibidir</a:t>
            </a:r>
            <a:r>
              <a:rPr lang="en-US" dirty="0" smtClean="0"/>
              <a:t>. </a:t>
            </a:r>
          </a:p>
          <a:p>
            <a:pPr>
              <a:buFont typeface="Arial" pitchFamily="34" charset="0"/>
              <a:buChar char="•"/>
            </a:pPr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</a:rPr>
              <a:t>DROP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C00000"/>
                </a:solidFill>
              </a:rPr>
              <a:t>NESNETIPI</a:t>
            </a:r>
            <a:r>
              <a:rPr lang="en-US" b="1" dirty="0" smtClean="0"/>
              <a:t> </a:t>
            </a:r>
            <a:r>
              <a:rPr lang="en-US" b="1" dirty="0" err="1" smtClean="0"/>
              <a:t>Nesne</a:t>
            </a:r>
            <a:r>
              <a:rPr lang="en-US" b="1" dirty="0" smtClean="0"/>
              <a:t> </a:t>
            </a:r>
            <a:r>
              <a:rPr lang="en-US" b="1" dirty="0" err="1" smtClean="0"/>
              <a:t>Adı</a:t>
            </a:r>
            <a:r>
              <a:rPr lang="en-US" b="1" dirty="0" smtClean="0"/>
              <a:t> 	</a:t>
            </a:r>
          </a:p>
          <a:p>
            <a:pPr>
              <a:buFont typeface="Arial" pitchFamily="34" charset="0"/>
              <a:buChar char="•"/>
            </a:pPr>
            <a:endParaRPr lang="en-US" b="1" dirty="0" smtClean="0"/>
          </a:p>
          <a:p>
            <a:r>
              <a:rPr lang="en-US" b="1" dirty="0" smtClean="0">
                <a:solidFill>
                  <a:schemeClr val="bg1"/>
                </a:solidFill>
              </a:rPr>
              <a:t>DROP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C00000"/>
                </a:solidFill>
              </a:rPr>
              <a:t>DATABASE</a:t>
            </a:r>
            <a:r>
              <a:rPr lang="en-US" b="1" dirty="0" smtClean="0"/>
              <a:t> </a:t>
            </a:r>
            <a:r>
              <a:rPr lang="en-US" b="1" dirty="0" err="1" smtClean="0"/>
              <a:t>Poliklinik</a:t>
            </a:r>
            <a:r>
              <a:rPr lang="en-US" b="1" dirty="0" smtClean="0"/>
              <a:t>	</a:t>
            </a:r>
          </a:p>
          <a:p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868680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C00000"/>
                </a:solidFill>
              </a:rPr>
              <a:t>Veri Kontrol Dili (Data Control Language - DCL) </a:t>
            </a:r>
          </a:p>
          <a:p>
            <a:endParaRPr lang="it-IT" b="1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T-</a:t>
            </a:r>
            <a:r>
              <a:rPr lang="en-US" dirty="0" err="1" smtClean="0"/>
              <a:t>SQL’de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ifadeleri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tabanı</a:t>
            </a:r>
            <a:r>
              <a:rPr lang="en-US" dirty="0" smtClean="0"/>
              <a:t> </a:t>
            </a:r>
            <a:r>
              <a:rPr lang="en-US" dirty="0" err="1" smtClean="0"/>
              <a:t>üzerindeki</a:t>
            </a:r>
            <a:r>
              <a:rPr lang="en-US" dirty="0" smtClean="0"/>
              <a:t> </a:t>
            </a:r>
            <a:r>
              <a:rPr lang="en-US" dirty="0" err="1" smtClean="0"/>
              <a:t>kullanıcılara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rollere</a:t>
            </a:r>
            <a:r>
              <a:rPr lang="en-US" dirty="0" smtClean="0"/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yetki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vermek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kullanılmaktadır</a:t>
            </a:r>
            <a:r>
              <a:rPr lang="en-US" dirty="0" smtClean="0"/>
              <a:t>. 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T-</a:t>
            </a:r>
            <a:r>
              <a:rPr lang="en-US" dirty="0" err="1" smtClean="0"/>
              <a:t>SQL’de</a:t>
            </a:r>
            <a:r>
              <a:rPr lang="en-US" dirty="0" smtClean="0"/>
              <a:t> 3 </a:t>
            </a:r>
            <a:r>
              <a:rPr lang="en-US" dirty="0" err="1" smtClean="0"/>
              <a:t>adet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komutu</a:t>
            </a:r>
            <a:r>
              <a:rPr lang="en-US" dirty="0" smtClean="0"/>
              <a:t> </a:t>
            </a:r>
            <a:r>
              <a:rPr lang="en-US" dirty="0" err="1" smtClean="0"/>
              <a:t>bulunmaktadır</a:t>
            </a:r>
            <a:r>
              <a:rPr lang="en-US" dirty="0" smtClean="0"/>
              <a:t>. 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Bu </a:t>
            </a:r>
            <a:r>
              <a:rPr lang="en-US" dirty="0" err="1" smtClean="0"/>
              <a:t>komutlar</a:t>
            </a:r>
            <a:r>
              <a:rPr lang="en-US" dirty="0" smtClean="0"/>
              <a:t> </a:t>
            </a:r>
            <a:r>
              <a:rPr lang="en-US" dirty="0" err="1" smtClean="0"/>
              <a:t>şunlardır</a:t>
            </a:r>
            <a:r>
              <a:rPr lang="en-US" dirty="0" smtClean="0"/>
              <a:t>: 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C00000"/>
                </a:solidFill>
              </a:rPr>
              <a:t>GRANT </a:t>
            </a:r>
          </a:p>
          <a:p>
            <a:r>
              <a:rPr lang="en-US" dirty="0" err="1" smtClean="0"/>
              <a:t>Kullanıcıya</a:t>
            </a:r>
            <a:r>
              <a:rPr lang="en-US" dirty="0" smtClean="0"/>
              <a:t> </a:t>
            </a:r>
            <a:r>
              <a:rPr lang="en-US" dirty="0" err="1" smtClean="0"/>
              <a:t>veritabanına</a:t>
            </a:r>
            <a:r>
              <a:rPr lang="en-US" dirty="0" smtClean="0"/>
              <a:t> </a:t>
            </a:r>
            <a:r>
              <a:rPr lang="en-US" dirty="0" err="1" smtClean="0"/>
              <a:t>erişebilmesini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T-SQL </a:t>
            </a:r>
            <a:r>
              <a:rPr lang="en-US" dirty="0" err="1" smtClean="0"/>
              <a:t>ifadeleri</a:t>
            </a:r>
            <a:r>
              <a:rPr lang="en-US" dirty="0" smtClean="0"/>
              <a:t> </a:t>
            </a:r>
            <a:r>
              <a:rPr lang="en-US" dirty="0" err="1" smtClean="0"/>
              <a:t>çalıştırabilmesini</a:t>
            </a:r>
            <a:r>
              <a:rPr lang="en-US" dirty="0" smtClean="0"/>
              <a:t> </a:t>
            </a:r>
            <a:r>
              <a:rPr lang="en-US" dirty="0" err="1" smtClean="0"/>
              <a:t>sağlayacak</a:t>
            </a:r>
            <a:r>
              <a:rPr lang="en-US" dirty="0" smtClean="0"/>
              <a:t> </a:t>
            </a:r>
            <a:r>
              <a:rPr lang="en-US" dirty="0" err="1" smtClean="0"/>
              <a:t>yetkileri</a:t>
            </a:r>
            <a:r>
              <a:rPr lang="en-US" dirty="0" smtClean="0"/>
              <a:t> </a:t>
            </a:r>
            <a:r>
              <a:rPr lang="en-US" dirty="0" err="1" smtClean="0"/>
              <a:t>verir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C00000"/>
                </a:solidFill>
              </a:rPr>
              <a:t>DENY </a:t>
            </a:r>
          </a:p>
          <a:p>
            <a:r>
              <a:rPr lang="en-US" dirty="0" err="1" smtClean="0"/>
              <a:t>Kullanıcının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alana</a:t>
            </a:r>
            <a:r>
              <a:rPr lang="en-US" dirty="0" smtClean="0"/>
              <a:t> </a:t>
            </a:r>
            <a:r>
              <a:rPr lang="en-US" dirty="0" err="1" smtClean="0"/>
              <a:t>erişimini</a:t>
            </a:r>
            <a:r>
              <a:rPr lang="en-US" dirty="0" smtClean="0"/>
              <a:t> </a:t>
            </a:r>
            <a:r>
              <a:rPr lang="en-US" dirty="0" err="1" smtClean="0"/>
              <a:t>engellemek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T-SQL </a:t>
            </a:r>
            <a:r>
              <a:rPr lang="en-US" dirty="0" err="1" smtClean="0"/>
              <a:t>ifadelerini</a:t>
            </a:r>
            <a:r>
              <a:rPr lang="en-US" dirty="0" smtClean="0"/>
              <a:t> </a:t>
            </a:r>
            <a:r>
              <a:rPr lang="en-US" dirty="0" err="1" smtClean="0"/>
              <a:t>çalıştıramamasını</a:t>
            </a:r>
            <a:r>
              <a:rPr lang="en-US" dirty="0" smtClean="0"/>
              <a:t> </a:t>
            </a:r>
            <a:r>
              <a:rPr lang="en-US" dirty="0" err="1" smtClean="0"/>
              <a:t>sağlamak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C00000"/>
                </a:solidFill>
              </a:rPr>
              <a:t>REVOKE </a:t>
            </a:r>
          </a:p>
          <a:p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önceden</a:t>
            </a:r>
            <a:r>
              <a:rPr lang="en-US" dirty="0" smtClean="0"/>
              <a:t> GRANT </a:t>
            </a:r>
            <a:r>
              <a:rPr lang="en-US" dirty="0" err="1" smtClean="0"/>
              <a:t>veya</a:t>
            </a:r>
            <a:r>
              <a:rPr lang="en-US" dirty="0" smtClean="0"/>
              <a:t> DENY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verilmiş</a:t>
            </a:r>
            <a:r>
              <a:rPr lang="en-US" dirty="0" smtClean="0"/>
              <a:t> </a:t>
            </a:r>
            <a:r>
              <a:rPr lang="en-US" dirty="0" err="1" smtClean="0"/>
              <a:t>yetki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engelleri</a:t>
            </a:r>
            <a:r>
              <a:rPr lang="en-US" dirty="0" smtClean="0"/>
              <a:t> </a:t>
            </a:r>
            <a:r>
              <a:rPr lang="en-US" dirty="0" err="1" smtClean="0"/>
              <a:t>kaldırmak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  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04800"/>
            <a:ext cx="8839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C00000"/>
                </a:solidFill>
              </a:rPr>
              <a:t>Veri İşleme Dili (Data Manipulation Language - DML) 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işleme</a:t>
            </a:r>
            <a:r>
              <a:rPr lang="en-US" dirty="0" smtClean="0"/>
              <a:t> </a:t>
            </a:r>
            <a:r>
              <a:rPr lang="en-US" dirty="0" err="1" smtClean="0"/>
              <a:t>ifadeleri</a:t>
            </a:r>
            <a:r>
              <a:rPr lang="en-US" dirty="0" smtClean="0"/>
              <a:t>,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tabanı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depolanan</a:t>
            </a:r>
            <a:r>
              <a:rPr lang="en-US" dirty="0" smtClean="0"/>
              <a:t> </a:t>
            </a:r>
            <a:r>
              <a:rPr lang="en-US" dirty="0" err="1" smtClean="0"/>
              <a:t>veriler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yapılması</a:t>
            </a:r>
            <a:r>
              <a:rPr lang="en-US" dirty="0" smtClean="0"/>
              <a:t> </a:t>
            </a:r>
            <a:r>
              <a:rPr lang="en-US" dirty="0" err="1" smtClean="0"/>
              <a:t>gereken</a:t>
            </a:r>
            <a:r>
              <a:rPr lang="en-US" dirty="0" smtClean="0"/>
              <a:t> </a:t>
            </a:r>
            <a:r>
              <a:rPr lang="en-US" dirty="0" err="1" smtClean="0"/>
              <a:t>işlemler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ifadelerdir</a:t>
            </a:r>
            <a:r>
              <a:rPr lang="en-US" dirty="0" smtClean="0"/>
              <a:t>. </a:t>
            </a:r>
          </a:p>
          <a:p>
            <a:pPr>
              <a:buFont typeface="Arial" pitchFamily="34" charset="0"/>
              <a:buChar char="•"/>
            </a:pPr>
            <a:endParaRPr lang="en-US" b="1" u="sng" dirty="0" smtClean="0"/>
          </a:p>
          <a:p>
            <a:pPr>
              <a:buFont typeface="Arial" pitchFamily="34" charset="0"/>
              <a:buChar char="•"/>
            </a:pPr>
            <a:r>
              <a:rPr lang="en-US" b="1" u="sng" dirty="0" smtClean="0"/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Veri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seçme</a:t>
            </a:r>
            <a:r>
              <a:rPr lang="en-US" b="1" u="sng" dirty="0" smtClean="0">
                <a:solidFill>
                  <a:schemeClr val="bg1"/>
                </a:solidFill>
              </a:rPr>
              <a:t>/</a:t>
            </a:r>
            <a:r>
              <a:rPr lang="en-US" b="1" u="sng" dirty="0" err="1" smtClean="0">
                <a:solidFill>
                  <a:schemeClr val="bg1"/>
                </a:solidFill>
              </a:rPr>
              <a:t>getirme</a:t>
            </a:r>
            <a:r>
              <a:rPr lang="en-US" b="1" u="sng" dirty="0" smtClean="0">
                <a:solidFill>
                  <a:schemeClr val="bg1"/>
                </a:solidFill>
              </a:rPr>
              <a:t>, </a:t>
            </a:r>
            <a:r>
              <a:rPr lang="en-US" b="1" u="sng" dirty="0" err="1" smtClean="0">
                <a:solidFill>
                  <a:schemeClr val="bg1"/>
                </a:solidFill>
              </a:rPr>
              <a:t>veri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ekleme</a:t>
            </a:r>
            <a:r>
              <a:rPr lang="en-US" b="1" u="sng" dirty="0" smtClean="0">
                <a:solidFill>
                  <a:schemeClr val="bg1"/>
                </a:solidFill>
              </a:rPr>
              <a:t>, </a:t>
            </a:r>
            <a:r>
              <a:rPr lang="en-US" b="1" u="sng" dirty="0" err="1" smtClean="0">
                <a:solidFill>
                  <a:schemeClr val="bg1"/>
                </a:solidFill>
              </a:rPr>
              <a:t>veri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güncelleme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ve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veri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silme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işlemlerin</a:t>
            </a:r>
            <a:r>
              <a:rPr lang="en-US" dirty="0" smtClean="0"/>
              <a:t> </a:t>
            </a:r>
            <a:r>
              <a:rPr lang="en-US" dirty="0" err="1" smtClean="0"/>
              <a:t>yapılmasını</a:t>
            </a:r>
            <a:r>
              <a:rPr lang="en-US" dirty="0" smtClean="0"/>
              <a:t> </a:t>
            </a:r>
            <a:r>
              <a:rPr lang="en-US" dirty="0" err="1" smtClean="0"/>
              <a:t>sağlarlar</a:t>
            </a:r>
            <a:r>
              <a:rPr lang="en-US" dirty="0" smtClean="0"/>
              <a:t>. 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Toplam</a:t>
            </a:r>
            <a:r>
              <a:rPr lang="en-US" dirty="0" smtClean="0"/>
              <a:t> 4 </a:t>
            </a:r>
            <a:r>
              <a:rPr lang="en-US" dirty="0" err="1" smtClean="0"/>
              <a:t>adet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işleme</a:t>
            </a:r>
            <a:r>
              <a:rPr lang="en-US" dirty="0" smtClean="0"/>
              <a:t> </a:t>
            </a:r>
            <a:r>
              <a:rPr lang="en-US" dirty="0" err="1" smtClean="0"/>
              <a:t>ifadesi</a:t>
            </a:r>
            <a:r>
              <a:rPr lang="en-US" dirty="0" smtClean="0"/>
              <a:t> </a:t>
            </a:r>
            <a:r>
              <a:rPr lang="en-US" dirty="0" err="1" smtClean="0"/>
              <a:t>bulunmaktadır</a:t>
            </a:r>
            <a:r>
              <a:rPr lang="en-US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C00000"/>
                </a:solidFill>
              </a:rPr>
              <a:t>INSERT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C00000"/>
                </a:solidFill>
              </a:rPr>
              <a:t>SELECT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C00000"/>
                </a:solidFill>
              </a:rPr>
              <a:t>UPDATE 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C00000"/>
                </a:solidFill>
              </a:rPr>
              <a:t>DELETE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304800"/>
            <a:ext cx="86868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INSERT </a:t>
            </a:r>
          </a:p>
          <a:p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tablo</a:t>
            </a:r>
            <a:r>
              <a:rPr lang="en-US" dirty="0" smtClean="0"/>
              <a:t> </a:t>
            </a:r>
            <a:r>
              <a:rPr lang="en-US" dirty="0" err="1" smtClean="0"/>
              <a:t>içerisine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eklemek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 </a:t>
            </a:r>
            <a:r>
              <a:rPr lang="en-US" dirty="0" err="1" smtClean="0"/>
              <a:t>aşağıdaki</a:t>
            </a:r>
            <a:r>
              <a:rPr lang="en-US" dirty="0" smtClean="0"/>
              <a:t> </a:t>
            </a:r>
            <a:r>
              <a:rPr lang="en-US" dirty="0" err="1" smtClean="0"/>
              <a:t>gibidir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chemeClr val="bg1"/>
                </a:solidFill>
              </a:rPr>
              <a:t>INSERT INTO</a:t>
            </a:r>
            <a:r>
              <a:rPr lang="en-US" b="1" dirty="0" smtClean="0"/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TabloAdı</a:t>
            </a:r>
            <a:r>
              <a:rPr lang="en-US" b="1" dirty="0" smtClean="0"/>
              <a:t> (VeriEklenecekAlan1, VeriEklenecekAlan2, ...)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VALUES</a:t>
            </a:r>
            <a:r>
              <a:rPr lang="en-US" b="1" dirty="0" smtClean="0"/>
              <a:t> (EklenecekDeğer1, EklenecekDeğer2, ...) 	</a:t>
            </a:r>
          </a:p>
          <a:p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Örnek</a:t>
            </a:r>
            <a:r>
              <a:rPr lang="en-US" dirty="0" smtClean="0"/>
              <a:t> : </a:t>
            </a:r>
          </a:p>
          <a:p>
            <a:endParaRPr lang="en-US" dirty="0" smtClean="0"/>
          </a:p>
          <a:p>
            <a:r>
              <a:rPr lang="en-US" dirty="0" err="1" smtClean="0"/>
              <a:t>Doktorlar</a:t>
            </a:r>
            <a:r>
              <a:rPr lang="en-US" dirty="0" smtClean="0"/>
              <a:t> </a:t>
            </a:r>
            <a:r>
              <a:rPr lang="en-US" dirty="0" err="1" smtClean="0"/>
              <a:t>tablosuna</a:t>
            </a:r>
            <a:r>
              <a:rPr lang="en-US" dirty="0" smtClean="0"/>
              <a:t>, </a:t>
            </a:r>
            <a:r>
              <a:rPr lang="en-US" dirty="0" err="1" smtClean="0"/>
              <a:t>Doktor</a:t>
            </a:r>
            <a:r>
              <a:rPr lang="en-US" dirty="0" smtClean="0"/>
              <a:t> </a:t>
            </a:r>
            <a:r>
              <a:rPr lang="en-US" dirty="0" err="1" smtClean="0"/>
              <a:t>Id’si</a:t>
            </a:r>
            <a:r>
              <a:rPr lang="en-US" dirty="0" smtClean="0"/>
              <a:t> 1 </a:t>
            </a:r>
            <a:r>
              <a:rPr lang="en-US" dirty="0" err="1" smtClean="0"/>
              <a:t>olan</a:t>
            </a:r>
            <a:r>
              <a:rPr lang="en-US" dirty="0" smtClean="0"/>
              <a:t> 37 </a:t>
            </a:r>
            <a:r>
              <a:rPr lang="en-US" dirty="0" err="1" smtClean="0"/>
              <a:t>yasindaki</a:t>
            </a:r>
            <a:r>
              <a:rPr lang="en-US" dirty="0" smtClean="0"/>
              <a:t> </a:t>
            </a:r>
            <a:r>
              <a:rPr lang="en-US" dirty="0" err="1" smtClean="0"/>
              <a:t>ismi</a:t>
            </a:r>
            <a:r>
              <a:rPr lang="en-US" dirty="0" smtClean="0"/>
              <a:t> </a:t>
            </a:r>
            <a:r>
              <a:rPr lang="en-US" dirty="0" err="1" smtClean="0"/>
              <a:t>Muzazzez</a:t>
            </a:r>
            <a:r>
              <a:rPr lang="en-US" dirty="0" smtClean="0"/>
              <a:t> </a:t>
            </a:r>
            <a:r>
              <a:rPr lang="en-US" dirty="0" err="1" smtClean="0"/>
              <a:t>Sevim</a:t>
            </a:r>
            <a:r>
              <a:rPr lang="en-US" dirty="0" smtClean="0"/>
              <a:t> </a:t>
            </a:r>
            <a:r>
              <a:rPr lang="en-US" dirty="0" err="1" smtClean="0"/>
              <a:t>uzmanligi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Noroloji</a:t>
            </a:r>
            <a:r>
              <a:rPr lang="en-US" dirty="0" smtClean="0"/>
              <a:t> </a:t>
            </a:r>
            <a:r>
              <a:rPr lang="en-US" dirty="0" err="1" smtClean="0"/>
              <a:t>poliklinigini</a:t>
            </a:r>
            <a:r>
              <a:rPr lang="en-US" dirty="0" smtClean="0"/>
              <a:t> </a:t>
            </a:r>
            <a:r>
              <a:rPr lang="en-US" dirty="0" err="1" smtClean="0"/>
              <a:t>aşağıdaki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ifadesi</a:t>
            </a:r>
            <a:r>
              <a:rPr lang="en-US" dirty="0" smtClean="0"/>
              <a:t> </a:t>
            </a:r>
            <a:r>
              <a:rPr lang="en-US" dirty="0" err="1" smtClean="0"/>
              <a:t>yardımıyla</a:t>
            </a:r>
            <a:r>
              <a:rPr lang="en-US" dirty="0" smtClean="0"/>
              <a:t> </a:t>
            </a:r>
            <a:r>
              <a:rPr lang="en-US" dirty="0" err="1" smtClean="0"/>
              <a:t>ekleyebiliriz</a:t>
            </a:r>
            <a:r>
              <a:rPr lang="en-US" dirty="0" smtClean="0"/>
              <a:t>. </a:t>
            </a:r>
          </a:p>
          <a:p>
            <a:endParaRPr lang="en-US" b="1" dirty="0" smtClean="0"/>
          </a:p>
          <a:p>
            <a:r>
              <a:rPr lang="en-US" b="1" dirty="0" smtClean="0">
                <a:solidFill>
                  <a:schemeClr val="bg1"/>
                </a:solidFill>
              </a:rPr>
              <a:t>INSERT INTO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Doktorlar</a:t>
            </a:r>
            <a:r>
              <a:rPr lang="en-US" dirty="0" smtClean="0"/>
              <a:t> </a:t>
            </a:r>
            <a:r>
              <a:rPr lang="en-US" b="1" dirty="0" smtClean="0"/>
              <a:t>(</a:t>
            </a:r>
            <a:r>
              <a:rPr lang="en-US" b="1" dirty="0" err="1" smtClean="0">
                <a:solidFill>
                  <a:srgbClr val="C00000"/>
                </a:solidFill>
              </a:rPr>
              <a:t>DoktorId</a:t>
            </a:r>
            <a:r>
              <a:rPr lang="en-US" b="1" dirty="0" smtClean="0">
                <a:solidFill>
                  <a:srgbClr val="C00000"/>
                </a:solidFill>
              </a:rPr>
              <a:t>, </a:t>
            </a:r>
            <a:r>
              <a:rPr lang="en-US" b="1" dirty="0" err="1" smtClean="0">
                <a:solidFill>
                  <a:srgbClr val="C00000"/>
                </a:solidFill>
              </a:rPr>
              <a:t>AdSoyad</a:t>
            </a:r>
            <a:r>
              <a:rPr lang="en-US" b="1" dirty="0" smtClean="0">
                <a:solidFill>
                  <a:srgbClr val="C00000"/>
                </a:solidFill>
              </a:rPr>
              <a:t>, </a:t>
            </a:r>
            <a:r>
              <a:rPr lang="en-US" b="1" dirty="0" err="1" smtClean="0">
                <a:solidFill>
                  <a:srgbClr val="C00000"/>
                </a:solidFill>
              </a:rPr>
              <a:t>Brans</a:t>
            </a:r>
            <a:r>
              <a:rPr lang="en-US" b="1" dirty="0" smtClean="0">
                <a:solidFill>
                  <a:srgbClr val="C00000"/>
                </a:solidFill>
              </a:rPr>
              <a:t>, </a:t>
            </a:r>
            <a:r>
              <a:rPr lang="en-US" b="1" dirty="0" err="1" smtClean="0">
                <a:solidFill>
                  <a:srgbClr val="C00000"/>
                </a:solidFill>
              </a:rPr>
              <a:t>Poliklinik</a:t>
            </a:r>
            <a:r>
              <a:rPr lang="en-US" b="1" dirty="0" smtClean="0">
                <a:solidFill>
                  <a:srgbClr val="C00000"/>
                </a:solidFill>
              </a:rPr>
              <a:t>, </a:t>
            </a:r>
            <a:r>
              <a:rPr lang="en-US" b="1" dirty="0" err="1" smtClean="0">
                <a:solidFill>
                  <a:srgbClr val="C00000"/>
                </a:solidFill>
              </a:rPr>
              <a:t>Yas</a:t>
            </a:r>
            <a:r>
              <a:rPr lang="en-US" b="1" dirty="0" smtClean="0"/>
              <a:t>)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VALUES</a:t>
            </a:r>
            <a:r>
              <a:rPr lang="en-US" b="1" dirty="0" smtClean="0"/>
              <a:t> (1, '</a:t>
            </a:r>
            <a:r>
              <a:rPr lang="en-US" b="1" dirty="0" err="1" smtClean="0"/>
              <a:t>Muazzez</a:t>
            </a:r>
            <a:r>
              <a:rPr lang="en-US" b="1" dirty="0" smtClean="0"/>
              <a:t> </a:t>
            </a:r>
            <a:r>
              <a:rPr lang="en-US" b="1" dirty="0" err="1" smtClean="0"/>
              <a:t>Sevim</a:t>
            </a:r>
            <a:r>
              <a:rPr lang="en-US" b="1" dirty="0" smtClean="0"/>
              <a:t>', '</a:t>
            </a:r>
            <a:r>
              <a:rPr lang="en-US" b="1" dirty="0" err="1" smtClean="0"/>
              <a:t>Uzman</a:t>
            </a:r>
            <a:r>
              <a:rPr lang="en-US" b="1" dirty="0" smtClean="0"/>
              <a:t>', '</a:t>
            </a:r>
            <a:r>
              <a:rPr lang="en-US" b="1" dirty="0" err="1" smtClean="0"/>
              <a:t>Noroloji</a:t>
            </a:r>
            <a:r>
              <a:rPr lang="en-US" b="1" dirty="0" smtClean="0"/>
              <a:t>', 37) 	</a:t>
            </a:r>
          </a:p>
          <a:p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86106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SELECT </a:t>
            </a:r>
          </a:p>
          <a:p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tablo</a:t>
            </a:r>
            <a:r>
              <a:rPr lang="en-US" dirty="0" smtClean="0"/>
              <a:t> </a:t>
            </a:r>
            <a:r>
              <a:rPr lang="en-US" dirty="0" err="1" smtClean="0"/>
              <a:t>içerisindeki</a:t>
            </a:r>
            <a:r>
              <a:rPr lang="en-US" dirty="0" smtClean="0"/>
              <a:t> </a:t>
            </a:r>
            <a:r>
              <a:rPr lang="en-US" dirty="0" err="1" smtClean="0"/>
              <a:t>verilerin</a:t>
            </a:r>
            <a:r>
              <a:rPr lang="en-US" dirty="0" smtClean="0"/>
              <a:t> </a:t>
            </a:r>
            <a:r>
              <a:rPr lang="en-US" dirty="0" err="1" smtClean="0"/>
              <a:t>tamamını</a:t>
            </a:r>
            <a:r>
              <a:rPr lang="en-US" dirty="0" smtClean="0"/>
              <a:t> </a:t>
            </a:r>
            <a:r>
              <a:rPr lang="en-US" dirty="0" err="1" smtClean="0"/>
              <a:t>getirir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şartlara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kısmını</a:t>
            </a:r>
            <a:r>
              <a:rPr lang="en-US" dirty="0" smtClean="0"/>
              <a:t> </a:t>
            </a:r>
            <a:r>
              <a:rPr lang="en-US" dirty="0" err="1" smtClean="0"/>
              <a:t>filtreleyerek</a:t>
            </a:r>
            <a:r>
              <a:rPr lang="en-US" dirty="0" smtClean="0"/>
              <a:t> </a:t>
            </a:r>
            <a:r>
              <a:rPr lang="en-US" dirty="0" err="1" smtClean="0"/>
              <a:t>seçme</a:t>
            </a:r>
            <a:r>
              <a:rPr lang="en-US" dirty="0" smtClean="0"/>
              <a:t> </a:t>
            </a:r>
            <a:r>
              <a:rPr lang="en-US" dirty="0" err="1" smtClean="0"/>
              <a:t>işlemlerini</a:t>
            </a:r>
            <a:r>
              <a:rPr lang="en-US" dirty="0" smtClean="0"/>
              <a:t> </a:t>
            </a:r>
            <a:r>
              <a:rPr lang="en-US" dirty="0" err="1" smtClean="0"/>
              <a:t>gerçekleştirir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kullanım</a:t>
            </a:r>
            <a:r>
              <a:rPr lang="en-US" dirty="0" smtClean="0"/>
              <a:t> </a:t>
            </a:r>
            <a:r>
              <a:rPr lang="en-US" dirty="0" err="1" smtClean="0"/>
              <a:t>şekli</a:t>
            </a:r>
            <a:r>
              <a:rPr lang="en-US" dirty="0" smtClean="0"/>
              <a:t> </a:t>
            </a:r>
            <a:r>
              <a:rPr lang="en-US" dirty="0" err="1" smtClean="0"/>
              <a:t>aşağıdaki</a:t>
            </a:r>
            <a:r>
              <a:rPr lang="en-US" dirty="0" smtClean="0"/>
              <a:t> </a:t>
            </a:r>
            <a:r>
              <a:rPr lang="en-US" dirty="0" err="1" smtClean="0"/>
              <a:t>gibidir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chemeClr val="bg1"/>
                </a:solidFill>
              </a:rPr>
              <a:t>SELECT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C00000"/>
                </a:solidFill>
              </a:rPr>
              <a:t>SeçilecekAlan1, SeçilecekAlan2 …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chemeClr val="bg1"/>
                </a:solidFill>
              </a:rPr>
              <a:t>FROM</a:t>
            </a:r>
            <a:r>
              <a:rPr lang="en-US" b="1" dirty="0" smtClean="0"/>
              <a:t> </a:t>
            </a:r>
            <a:r>
              <a:rPr lang="en-US" b="1" dirty="0" err="1" smtClean="0"/>
              <a:t>TabloAdı</a:t>
            </a:r>
            <a:r>
              <a:rPr lang="en-US" b="1" dirty="0" smtClean="0"/>
              <a:t> </a:t>
            </a:r>
          </a:p>
          <a:p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Örnek</a:t>
            </a:r>
            <a:r>
              <a:rPr lang="en-US" dirty="0" smtClean="0"/>
              <a:t> : 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r>
              <a:rPr lang="en-US" dirty="0" err="1" smtClean="0"/>
              <a:t>Doktorlar</a:t>
            </a:r>
            <a:r>
              <a:rPr lang="en-US" dirty="0" smtClean="0"/>
              <a:t> </a:t>
            </a:r>
            <a:r>
              <a:rPr lang="en-US" dirty="0" err="1" smtClean="0"/>
              <a:t>tablosundaki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kayıtların</a:t>
            </a:r>
            <a:r>
              <a:rPr lang="en-US" dirty="0" smtClean="0"/>
              <a:t> </a:t>
            </a:r>
            <a:r>
              <a:rPr lang="en-US" dirty="0" err="1" smtClean="0"/>
              <a:t>OgrenciID</a:t>
            </a:r>
            <a:r>
              <a:rPr lang="en-US" dirty="0" smtClean="0"/>
              <a:t>, </a:t>
            </a:r>
            <a:r>
              <a:rPr lang="en-US" dirty="0" err="1" smtClean="0"/>
              <a:t>AdSoyad</a:t>
            </a:r>
            <a:r>
              <a:rPr lang="en-US" dirty="0" smtClean="0"/>
              <a:t>, </a:t>
            </a:r>
            <a:r>
              <a:rPr lang="en-US" dirty="0" err="1" smtClean="0"/>
              <a:t>Brans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Poliklinik</a:t>
            </a:r>
            <a:r>
              <a:rPr lang="en-US" dirty="0" smtClean="0"/>
              <a:t> </a:t>
            </a:r>
            <a:r>
              <a:rPr lang="en-US" dirty="0" err="1" smtClean="0"/>
              <a:t>bilgileri</a:t>
            </a:r>
            <a:r>
              <a:rPr lang="en-US" dirty="0" smtClean="0"/>
              <a:t> </a:t>
            </a:r>
            <a:r>
              <a:rPr lang="en-US" dirty="0" err="1" smtClean="0"/>
              <a:t>aşağıdaki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ifadesi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edilebilir</a:t>
            </a:r>
            <a:r>
              <a:rPr lang="en-US" dirty="0" smtClean="0"/>
              <a:t>. </a:t>
            </a:r>
          </a:p>
          <a:p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SELECT</a:t>
            </a:r>
            <a:r>
              <a:rPr lang="en-US" b="1" dirty="0" smtClean="0"/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DoktorID</a:t>
            </a:r>
            <a:r>
              <a:rPr lang="en-US" b="1" dirty="0" smtClean="0">
                <a:solidFill>
                  <a:srgbClr val="C00000"/>
                </a:solidFill>
              </a:rPr>
              <a:t>, </a:t>
            </a:r>
            <a:r>
              <a:rPr lang="en-US" b="1" dirty="0" err="1" smtClean="0">
                <a:solidFill>
                  <a:srgbClr val="C00000"/>
                </a:solidFill>
              </a:rPr>
              <a:t>AdSoyad</a:t>
            </a:r>
            <a:r>
              <a:rPr lang="en-US" b="1" dirty="0" smtClean="0">
                <a:solidFill>
                  <a:srgbClr val="C00000"/>
                </a:solidFill>
              </a:rPr>
              <a:t>, </a:t>
            </a:r>
            <a:r>
              <a:rPr lang="en-US" b="1" dirty="0" err="1" smtClean="0">
                <a:solidFill>
                  <a:srgbClr val="C00000"/>
                </a:solidFill>
              </a:rPr>
              <a:t>Brans</a:t>
            </a:r>
            <a:r>
              <a:rPr lang="en-US" b="1" dirty="0" smtClean="0">
                <a:solidFill>
                  <a:srgbClr val="C00000"/>
                </a:solidFill>
              </a:rPr>
              <a:t>, </a:t>
            </a:r>
            <a:r>
              <a:rPr lang="en-US" b="1" dirty="0" err="1" smtClean="0">
                <a:solidFill>
                  <a:srgbClr val="C00000"/>
                </a:solidFill>
              </a:rPr>
              <a:t>Poliklinik</a:t>
            </a:r>
            <a:r>
              <a:rPr lang="en-US" b="1" dirty="0" smtClean="0"/>
              <a:t>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FROM</a:t>
            </a:r>
            <a:r>
              <a:rPr lang="en-US" b="1" dirty="0" smtClean="0"/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Doktorlar</a:t>
            </a:r>
            <a:r>
              <a:rPr lang="en-US" b="1" dirty="0" smtClean="0"/>
              <a:t>	</a:t>
            </a:r>
          </a:p>
          <a:p>
            <a:r>
              <a:rPr lang="en-US" b="1" dirty="0" smtClean="0"/>
              <a:t>	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8763000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UPDATE </a:t>
            </a:r>
          </a:p>
          <a:p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tablo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verilerin</a:t>
            </a:r>
            <a:r>
              <a:rPr lang="en-US" dirty="0" smtClean="0"/>
              <a:t> </a:t>
            </a:r>
            <a:r>
              <a:rPr lang="en-US" dirty="0" err="1" smtClean="0"/>
              <a:t>değiştirilmesi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 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 </a:t>
            </a:r>
            <a:r>
              <a:rPr lang="en-US" dirty="0" err="1" smtClean="0"/>
              <a:t>aşağıdaki</a:t>
            </a:r>
            <a:r>
              <a:rPr lang="en-US" dirty="0" smtClean="0"/>
              <a:t> </a:t>
            </a:r>
            <a:r>
              <a:rPr lang="en-US" dirty="0" err="1" smtClean="0"/>
              <a:t>gibidir</a:t>
            </a:r>
            <a:endParaRPr lang="en-US" dirty="0" smtClean="0"/>
          </a:p>
          <a:p>
            <a:endParaRPr lang="en-US" dirty="0" smtClean="0"/>
          </a:p>
          <a:p>
            <a:r>
              <a:rPr lang="en-US" b="1" dirty="0" smtClean="0">
                <a:solidFill>
                  <a:schemeClr val="bg1"/>
                </a:solidFill>
              </a:rPr>
              <a:t>UPDATE</a:t>
            </a:r>
            <a:r>
              <a:rPr lang="en-US" b="1" dirty="0" smtClean="0"/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TabloAdı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Set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C00000"/>
                </a:solidFill>
              </a:rPr>
              <a:t>GuncellenecekAlan1 = YeniVeri1, 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GuncellenecekAlan2 = YeniVeri2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WHERE</a:t>
            </a:r>
            <a:r>
              <a:rPr lang="en-US" b="1" dirty="0" smtClean="0"/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Koşul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veya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koşullar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smtClean="0"/>
              <a:t>	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Örnek</a:t>
            </a:r>
            <a:r>
              <a:rPr lang="en-US" dirty="0" smtClean="0"/>
              <a:t> :</a:t>
            </a:r>
          </a:p>
          <a:p>
            <a:endParaRPr lang="en-US" dirty="0" smtClean="0"/>
          </a:p>
          <a:p>
            <a:r>
              <a:rPr lang="en-US" dirty="0" err="1" smtClean="0"/>
              <a:t>Doktorlar</a:t>
            </a:r>
            <a:r>
              <a:rPr lang="en-US" dirty="0" smtClean="0"/>
              <a:t> </a:t>
            </a:r>
            <a:r>
              <a:rPr lang="en-US" dirty="0" err="1" smtClean="0"/>
              <a:t>tablosundaki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kayıtların</a:t>
            </a:r>
            <a:r>
              <a:rPr lang="en-US" dirty="0" smtClean="0"/>
              <a:t> </a:t>
            </a:r>
            <a:r>
              <a:rPr lang="en-US" dirty="0" err="1" smtClean="0"/>
              <a:t>icerisindeki</a:t>
            </a:r>
            <a:r>
              <a:rPr lang="en-US" dirty="0" smtClean="0"/>
              <a:t> </a:t>
            </a:r>
            <a:r>
              <a:rPr lang="en-US" dirty="0" err="1" smtClean="0"/>
              <a:t>Doktor</a:t>
            </a:r>
            <a:r>
              <a:rPr lang="en-US" dirty="0" smtClean="0"/>
              <a:t> </a:t>
            </a:r>
            <a:r>
              <a:rPr lang="en-US" dirty="0" err="1" smtClean="0"/>
              <a:t>Id’si</a:t>
            </a:r>
            <a:r>
              <a:rPr lang="en-US" dirty="0" smtClean="0"/>
              <a:t> 1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doktorun</a:t>
            </a:r>
            <a:r>
              <a:rPr lang="en-US" dirty="0" smtClean="0"/>
              <a:t> </a:t>
            </a:r>
            <a:r>
              <a:rPr lang="en-US" dirty="0" err="1" smtClean="0"/>
              <a:t>Bransini</a:t>
            </a:r>
            <a:r>
              <a:rPr lang="en-US" dirty="0" smtClean="0"/>
              <a:t> </a:t>
            </a:r>
            <a:r>
              <a:rPr lang="en-US" dirty="0" err="1" smtClean="0"/>
              <a:t>Uzman</a:t>
            </a:r>
            <a:r>
              <a:rPr lang="en-US" dirty="0" smtClean="0"/>
              <a:t> </a:t>
            </a:r>
            <a:r>
              <a:rPr lang="en-US" dirty="0" err="1" smtClean="0"/>
              <a:t>Hk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Yasinida</a:t>
            </a:r>
            <a:r>
              <a:rPr lang="en-US" dirty="0" smtClean="0"/>
              <a:t> 40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guncelleyebilecegimiz</a:t>
            </a:r>
            <a:r>
              <a:rPr lang="en-US" dirty="0" smtClean="0"/>
              <a:t>, </a:t>
            </a:r>
            <a:r>
              <a:rPr lang="en-US" dirty="0" err="1" smtClean="0"/>
              <a:t>değiştirebilecegimiz</a:t>
            </a:r>
            <a:r>
              <a:rPr lang="en-US" dirty="0" smtClean="0"/>
              <a:t> </a:t>
            </a:r>
            <a:r>
              <a:rPr lang="en-US" dirty="0" err="1" smtClean="0"/>
              <a:t>aşağıdaki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ifadesinden</a:t>
            </a:r>
            <a:r>
              <a:rPr lang="en-US" dirty="0" smtClean="0"/>
              <a:t> </a:t>
            </a:r>
            <a:r>
              <a:rPr lang="en-US" dirty="0" err="1" smtClean="0"/>
              <a:t>yararlanılabiliriz</a:t>
            </a:r>
            <a:r>
              <a:rPr lang="en-US" dirty="0" smtClean="0"/>
              <a:t>. </a:t>
            </a:r>
          </a:p>
          <a:p>
            <a:endParaRPr lang="en-US" b="1" dirty="0" smtClean="0"/>
          </a:p>
          <a:p>
            <a:r>
              <a:rPr lang="en-US" b="1" dirty="0" smtClean="0">
                <a:solidFill>
                  <a:schemeClr val="bg1"/>
                </a:solidFill>
              </a:rPr>
              <a:t>UPDATE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C00000"/>
                </a:solidFill>
              </a:rPr>
              <a:t>Doktorlar</a:t>
            </a:r>
            <a:r>
              <a:rPr lang="en-US" dirty="0" smtClean="0"/>
              <a:t>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SET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C00000"/>
                </a:solidFill>
              </a:rPr>
              <a:t>Brans</a:t>
            </a:r>
            <a:r>
              <a:rPr lang="en-US" dirty="0" smtClean="0"/>
              <a:t> = '</a:t>
            </a:r>
            <a:r>
              <a:rPr lang="en-US" dirty="0" err="1" smtClean="0"/>
              <a:t>Uzman</a:t>
            </a:r>
            <a:r>
              <a:rPr lang="en-US" dirty="0" smtClean="0"/>
              <a:t> </a:t>
            </a:r>
            <a:r>
              <a:rPr lang="en-US" dirty="0" err="1" smtClean="0"/>
              <a:t>Hk</a:t>
            </a:r>
            <a:r>
              <a:rPr lang="en-US" dirty="0" smtClean="0"/>
              <a:t>', </a:t>
            </a:r>
            <a:r>
              <a:rPr lang="en-US" dirty="0" err="1" smtClean="0">
                <a:solidFill>
                  <a:srgbClr val="C00000"/>
                </a:solidFill>
              </a:rPr>
              <a:t>Yas</a:t>
            </a:r>
            <a:r>
              <a:rPr lang="en-US" dirty="0" smtClean="0"/>
              <a:t> = 40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WHERE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C00000"/>
                </a:solidFill>
              </a:rPr>
              <a:t>DoktorId</a:t>
            </a:r>
            <a:r>
              <a:rPr lang="en-US" dirty="0" smtClean="0"/>
              <a:t> = 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04800"/>
            <a:ext cx="87630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DELETE </a:t>
            </a:r>
          </a:p>
          <a:p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Tablo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kaydı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kayıtları</a:t>
            </a:r>
            <a:r>
              <a:rPr lang="en-US" dirty="0" smtClean="0"/>
              <a:t> </a:t>
            </a:r>
            <a:r>
              <a:rPr lang="en-US" dirty="0" err="1" smtClean="0"/>
              <a:t>silmek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 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kullanım</a:t>
            </a:r>
            <a:r>
              <a:rPr lang="en-US" dirty="0" smtClean="0"/>
              <a:t> </a:t>
            </a:r>
            <a:r>
              <a:rPr lang="en-US" dirty="0" err="1" smtClean="0"/>
              <a:t>şekli</a:t>
            </a:r>
            <a:r>
              <a:rPr lang="en-US" dirty="0" smtClean="0"/>
              <a:t> </a:t>
            </a:r>
            <a:r>
              <a:rPr lang="en-US" dirty="0" err="1" smtClean="0"/>
              <a:t>aşağıdaki</a:t>
            </a:r>
            <a:r>
              <a:rPr lang="en-US" dirty="0" smtClean="0"/>
              <a:t> </a:t>
            </a:r>
            <a:r>
              <a:rPr lang="en-US" dirty="0" err="1" smtClean="0"/>
              <a:t>gibidir</a:t>
            </a:r>
            <a:r>
              <a:rPr lang="en-US" dirty="0" smtClean="0"/>
              <a:t>. </a:t>
            </a:r>
          </a:p>
          <a:p>
            <a:endParaRPr lang="en-US" b="1" dirty="0" smtClean="0"/>
          </a:p>
          <a:p>
            <a:r>
              <a:rPr lang="en-US" b="1" dirty="0" smtClean="0">
                <a:solidFill>
                  <a:schemeClr val="bg1"/>
                </a:solidFill>
              </a:rPr>
              <a:t>DELETE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chemeClr val="bg1"/>
                </a:solidFill>
              </a:rPr>
              <a:t>FROM</a:t>
            </a:r>
            <a:r>
              <a:rPr lang="en-US" b="1" dirty="0" smtClean="0"/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TabloAdı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WHERE</a:t>
            </a:r>
            <a:r>
              <a:rPr lang="en-US" b="1" dirty="0" smtClean="0"/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Koşul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veya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koşullar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</a:p>
          <a:p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Örnek</a:t>
            </a:r>
            <a:r>
              <a:rPr lang="en-US" dirty="0" smtClean="0"/>
              <a:t> : 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r>
              <a:rPr lang="en-US" dirty="0" err="1" smtClean="0"/>
              <a:t>Doktorlar</a:t>
            </a:r>
            <a:r>
              <a:rPr lang="en-US" dirty="0" smtClean="0"/>
              <a:t> </a:t>
            </a:r>
            <a:r>
              <a:rPr lang="en-US" dirty="0" err="1" smtClean="0"/>
              <a:t>tablosundaki</a:t>
            </a:r>
            <a:r>
              <a:rPr lang="en-US" dirty="0" smtClean="0"/>
              <a:t> </a:t>
            </a:r>
            <a:r>
              <a:rPr lang="en-US" dirty="0" err="1" smtClean="0"/>
              <a:t>Doktor</a:t>
            </a:r>
            <a:r>
              <a:rPr lang="en-US" dirty="0" smtClean="0"/>
              <a:t> </a:t>
            </a:r>
            <a:r>
              <a:rPr lang="en-US" dirty="0" err="1" smtClean="0"/>
              <a:t>Id’si</a:t>
            </a:r>
            <a:r>
              <a:rPr lang="en-US" dirty="0" smtClean="0"/>
              <a:t> 1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doktorun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oldugu</a:t>
            </a:r>
            <a:r>
              <a:rPr lang="en-US" dirty="0" smtClean="0"/>
              <a:t> </a:t>
            </a:r>
            <a:r>
              <a:rPr lang="en-US" dirty="0" err="1" smtClean="0"/>
              <a:t>kaydi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buna</a:t>
            </a:r>
            <a:r>
              <a:rPr lang="en-US" dirty="0" smtClean="0"/>
              <a:t> </a:t>
            </a:r>
            <a:r>
              <a:rPr lang="en-US" dirty="0" err="1" smtClean="0"/>
              <a:t>bagli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o </a:t>
            </a:r>
            <a:r>
              <a:rPr lang="en-US" dirty="0" err="1" smtClean="0"/>
              <a:t>tablodaki</a:t>
            </a:r>
            <a:r>
              <a:rPr lang="en-US" dirty="0" smtClean="0"/>
              <a:t> </a:t>
            </a:r>
            <a:r>
              <a:rPr lang="en-US" dirty="0" err="1" smtClean="0"/>
              <a:t>tum</a:t>
            </a:r>
            <a:r>
              <a:rPr lang="en-US" dirty="0" smtClean="0"/>
              <a:t> </a:t>
            </a:r>
            <a:r>
              <a:rPr lang="en-US" dirty="0" err="1" smtClean="0"/>
              <a:t>verileri</a:t>
            </a:r>
            <a:r>
              <a:rPr lang="en-US" dirty="0" smtClean="0"/>
              <a:t> </a:t>
            </a:r>
            <a:r>
              <a:rPr lang="en-US" dirty="0" err="1" smtClean="0"/>
              <a:t>silebiliriz</a:t>
            </a:r>
            <a:r>
              <a:rPr lang="en-US" dirty="0" smtClean="0"/>
              <a:t>. </a:t>
            </a:r>
          </a:p>
          <a:p>
            <a:endParaRPr lang="en-US" b="1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DELETE FROM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C00000"/>
                </a:solidFill>
              </a:rPr>
              <a:t>Doktorlar</a:t>
            </a:r>
            <a:r>
              <a:rPr lang="en-US" dirty="0" smtClean="0"/>
              <a:t>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WHERE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C00000"/>
                </a:solidFill>
              </a:rPr>
              <a:t>DoktorId</a:t>
            </a:r>
            <a:r>
              <a:rPr lang="en-US" dirty="0" smtClean="0"/>
              <a:t> = 1</a:t>
            </a:r>
            <a:endParaRPr lang="en-US" b="1" dirty="0" smtClean="0"/>
          </a:p>
          <a:p>
            <a:r>
              <a:rPr lang="en-US" b="1" dirty="0" smtClean="0"/>
              <a:t>	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993" y="1295400"/>
            <a:ext cx="8878607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143000" y="304800"/>
            <a:ext cx="68836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Kullandigimiz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Sql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Sorgulari</a:t>
            </a:r>
            <a:endParaRPr lang="en-US" sz="40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04800"/>
            <a:ext cx="8763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</a:rPr>
              <a:t>CREATE DATABASE </a:t>
            </a:r>
            <a:r>
              <a:rPr lang="en-US" b="1" dirty="0" err="1" smtClean="0">
                <a:solidFill>
                  <a:schemeClr val="bg1"/>
                </a:solidFill>
              </a:rPr>
              <a:t>Poliklinik</a:t>
            </a:r>
            <a:endParaRPr lang="en-US" b="1" dirty="0" smtClean="0">
              <a:solidFill>
                <a:schemeClr val="bg1"/>
              </a:solidFill>
            </a:endParaRPr>
          </a:p>
          <a:p>
            <a:endParaRPr lang="en-US" b="1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</a:rPr>
              <a:t>CREATE TABLE </a:t>
            </a:r>
            <a:r>
              <a:rPr lang="en-US" b="1" dirty="0" err="1" smtClean="0">
                <a:solidFill>
                  <a:schemeClr val="bg1"/>
                </a:solidFill>
              </a:rPr>
              <a:t>Doktorlar</a:t>
            </a:r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(</a:t>
            </a:r>
          </a:p>
          <a:p>
            <a:r>
              <a:rPr lang="en-US" b="1" dirty="0" err="1" smtClean="0">
                <a:solidFill>
                  <a:schemeClr val="bg1"/>
                </a:solidFill>
              </a:rPr>
              <a:t>DoktorId</a:t>
            </a:r>
            <a:r>
              <a:rPr lang="en-US" b="1" dirty="0" smtClean="0">
                <a:solidFill>
                  <a:schemeClr val="bg1"/>
                </a:solidFill>
              </a:rPr>
              <a:t> Integer Not Null,</a:t>
            </a:r>
          </a:p>
          <a:p>
            <a:r>
              <a:rPr lang="en-US" b="1" dirty="0" err="1" smtClean="0">
                <a:solidFill>
                  <a:schemeClr val="bg1"/>
                </a:solidFill>
              </a:rPr>
              <a:t>AdSoyad</a:t>
            </a:r>
            <a:r>
              <a:rPr lang="en-US" b="1" dirty="0" smtClean="0">
                <a:solidFill>
                  <a:schemeClr val="bg1"/>
                </a:solidFill>
              </a:rPr>
              <a:t> Text,</a:t>
            </a:r>
          </a:p>
          <a:p>
            <a:r>
              <a:rPr lang="en-US" b="1" dirty="0" err="1" smtClean="0">
                <a:solidFill>
                  <a:schemeClr val="bg1"/>
                </a:solidFill>
              </a:rPr>
              <a:t>Brans</a:t>
            </a:r>
            <a:r>
              <a:rPr lang="en-US" b="1" dirty="0" smtClean="0">
                <a:solidFill>
                  <a:schemeClr val="bg1"/>
                </a:solidFill>
              </a:rPr>
              <a:t> Char(10),</a:t>
            </a:r>
          </a:p>
          <a:p>
            <a:r>
              <a:rPr lang="en-US" b="1" dirty="0" err="1" smtClean="0">
                <a:solidFill>
                  <a:schemeClr val="bg1"/>
                </a:solidFill>
              </a:rPr>
              <a:t>Poliklinik</a:t>
            </a:r>
            <a:r>
              <a:rPr lang="en-US" b="1" dirty="0" smtClean="0">
                <a:solidFill>
                  <a:schemeClr val="bg1"/>
                </a:solidFill>
              </a:rPr>
              <a:t> Char(10),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Constraint </a:t>
            </a:r>
            <a:r>
              <a:rPr lang="en-US" b="1" dirty="0" err="1" smtClean="0">
                <a:solidFill>
                  <a:schemeClr val="bg1"/>
                </a:solidFill>
              </a:rPr>
              <a:t>PKC_DoktorId</a:t>
            </a:r>
            <a:r>
              <a:rPr lang="en-US" b="1" dirty="0" smtClean="0">
                <a:solidFill>
                  <a:schemeClr val="bg1"/>
                </a:solidFill>
              </a:rPr>
              <a:t> Primary Key (</a:t>
            </a:r>
            <a:r>
              <a:rPr lang="en-US" b="1" dirty="0" err="1" smtClean="0">
                <a:solidFill>
                  <a:schemeClr val="bg1"/>
                </a:solidFill>
              </a:rPr>
              <a:t>DoktorId</a:t>
            </a:r>
            <a:r>
              <a:rPr lang="en-US" b="1" dirty="0" smtClean="0">
                <a:solidFill>
                  <a:schemeClr val="bg1"/>
                </a:solidFill>
              </a:rPr>
              <a:t>)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)</a:t>
            </a:r>
          </a:p>
          <a:p>
            <a:endParaRPr lang="en-US" b="1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</a:rPr>
              <a:t>ALTER TABLE </a:t>
            </a:r>
            <a:r>
              <a:rPr lang="en-US" b="1" dirty="0" err="1" smtClean="0">
                <a:solidFill>
                  <a:schemeClr val="bg1"/>
                </a:solidFill>
              </a:rPr>
              <a:t>Doktorlar</a:t>
            </a:r>
            <a:r>
              <a:rPr lang="en-US" b="1" dirty="0" smtClean="0">
                <a:solidFill>
                  <a:schemeClr val="bg1"/>
                </a:solidFill>
              </a:rPr>
              <a:t> ADD </a:t>
            </a:r>
            <a:r>
              <a:rPr lang="en-US" b="1" dirty="0" err="1" smtClean="0">
                <a:solidFill>
                  <a:schemeClr val="bg1"/>
                </a:solidFill>
              </a:rPr>
              <a:t>Yas</a:t>
            </a:r>
            <a:r>
              <a:rPr lang="en-US" b="1" dirty="0" smtClean="0">
                <a:solidFill>
                  <a:schemeClr val="bg1"/>
                </a:solidFill>
              </a:rPr>
              <a:t> Char(2)NOT NULL </a:t>
            </a:r>
          </a:p>
          <a:p>
            <a:endParaRPr lang="en-US" b="1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</a:rPr>
              <a:t>INSERT INTO </a:t>
            </a:r>
            <a:r>
              <a:rPr lang="en-US" b="1" dirty="0" err="1" smtClean="0">
                <a:solidFill>
                  <a:schemeClr val="bg1"/>
                </a:solidFill>
              </a:rPr>
              <a:t>Doktorlar</a:t>
            </a:r>
            <a:r>
              <a:rPr lang="en-US" b="1" dirty="0" smtClean="0">
                <a:solidFill>
                  <a:schemeClr val="bg1"/>
                </a:solidFill>
              </a:rPr>
              <a:t> (</a:t>
            </a:r>
            <a:r>
              <a:rPr lang="en-US" b="1" dirty="0" err="1" smtClean="0">
                <a:solidFill>
                  <a:schemeClr val="bg1"/>
                </a:solidFill>
              </a:rPr>
              <a:t>DoktorId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</a:rPr>
              <a:t>AdSoyad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</a:rPr>
              <a:t>Brans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</a:rPr>
              <a:t>Poliklinik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</a:rPr>
              <a:t>Yas</a:t>
            </a:r>
            <a:r>
              <a:rPr lang="en-US" b="1" dirty="0" smtClean="0">
                <a:solidFill>
                  <a:schemeClr val="bg1"/>
                </a:solidFill>
              </a:rPr>
              <a:t>)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VALUES (1, '</a:t>
            </a:r>
            <a:r>
              <a:rPr lang="en-US" b="1" dirty="0" err="1" smtClean="0">
                <a:solidFill>
                  <a:schemeClr val="bg1"/>
                </a:solidFill>
              </a:rPr>
              <a:t>Muazzez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Sevim</a:t>
            </a:r>
            <a:r>
              <a:rPr lang="en-US" b="1" dirty="0" smtClean="0">
                <a:solidFill>
                  <a:schemeClr val="bg1"/>
                </a:solidFill>
              </a:rPr>
              <a:t>', '</a:t>
            </a:r>
            <a:r>
              <a:rPr lang="en-US" b="1" dirty="0" err="1" smtClean="0">
                <a:solidFill>
                  <a:schemeClr val="bg1"/>
                </a:solidFill>
              </a:rPr>
              <a:t>Uzman</a:t>
            </a:r>
            <a:r>
              <a:rPr lang="en-US" b="1" dirty="0" smtClean="0">
                <a:solidFill>
                  <a:schemeClr val="bg1"/>
                </a:solidFill>
              </a:rPr>
              <a:t>', '</a:t>
            </a:r>
            <a:r>
              <a:rPr lang="en-US" b="1" dirty="0" err="1" smtClean="0">
                <a:solidFill>
                  <a:schemeClr val="bg1"/>
                </a:solidFill>
              </a:rPr>
              <a:t>Noroloji</a:t>
            </a:r>
            <a:r>
              <a:rPr lang="en-US" b="1" dirty="0" smtClean="0">
                <a:solidFill>
                  <a:schemeClr val="bg1"/>
                </a:solidFill>
              </a:rPr>
              <a:t>', 37) </a:t>
            </a:r>
          </a:p>
          <a:p>
            <a:endParaRPr lang="en-US" b="1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</a:rPr>
              <a:t>SELECT </a:t>
            </a:r>
            <a:r>
              <a:rPr lang="en-US" b="1" dirty="0" err="1" smtClean="0">
                <a:solidFill>
                  <a:schemeClr val="bg1"/>
                </a:solidFill>
              </a:rPr>
              <a:t>DoktorID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</a:rPr>
              <a:t>AdSoyad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</a:rPr>
              <a:t>Brans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</a:rPr>
              <a:t>Poliklinik</a:t>
            </a:r>
            <a:r>
              <a:rPr lang="en-US" b="1" dirty="0" smtClean="0">
                <a:solidFill>
                  <a:schemeClr val="bg1"/>
                </a:solidFill>
              </a:rPr>
              <a:t> FROM </a:t>
            </a:r>
            <a:r>
              <a:rPr lang="en-US" b="1" dirty="0" err="1" smtClean="0">
                <a:solidFill>
                  <a:schemeClr val="bg1"/>
                </a:solidFill>
              </a:rPr>
              <a:t>Doktorlar</a:t>
            </a:r>
            <a:endParaRPr lang="en-US" b="1" dirty="0" smtClean="0">
              <a:solidFill>
                <a:schemeClr val="bg1"/>
              </a:solidFill>
            </a:endParaRPr>
          </a:p>
          <a:p>
            <a:endParaRPr lang="en-US" b="1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</a:rPr>
              <a:t>UPDATE </a:t>
            </a:r>
            <a:r>
              <a:rPr lang="en-US" b="1" dirty="0" err="1" smtClean="0">
                <a:solidFill>
                  <a:schemeClr val="bg1"/>
                </a:solidFill>
              </a:rPr>
              <a:t>Doktorlar</a:t>
            </a:r>
            <a:r>
              <a:rPr lang="en-US" b="1" dirty="0" smtClean="0">
                <a:solidFill>
                  <a:schemeClr val="bg1"/>
                </a:solidFill>
              </a:rPr>
              <a:t> SET </a:t>
            </a:r>
            <a:r>
              <a:rPr lang="en-US" b="1" dirty="0" err="1" smtClean="0">
                <a:solidFill>
                  <a:schemeClr val="bg1"/>
                </a:solidFill>
              </a:rPr>
              <a:t>Brans</a:t>
            </a:r>
            <a:r>
              <a:rPr lang="en-US" b="1" dirty="0" smtClean="0">
                <a:solidFill>
                  <a:schemeClr val="bg1"/>
                </a:solidFill>
              </a:rPr>
              <a:t> = '</a:t>
            </a:r>
            <a:r>
              <a:rPr lang="en-US" b="1" dirty="0" err="1" smtClean="0">
                <a:solidFill>
                  <a:schemeClr val="bg1"/>
                </a:solidFill>
              </a:rPr>
              <a:t>Uzman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Hk</a:t>
            </a:r>
            <a:r>
              <a:rPr lang="en-US" b="1" dirty="0" smtClean="0">
                <a:solidFill>
                  <a:schemeClr val="bg1"/>
                </a:solidFill>
              </a:rPr>
              <a:t>', </a:t>
            </a:r>
            <a:r>
              <a:rPr lang="en-US" b="1" dirty="0" err="1" smtClean="0">
                <a:solidFill>
                  <a:schemeClr val="bg1"/>
                </a:solidFill>
              </a:rPr>
              <a:t>Yas</a:t>
            </a:r>
            <a:r>
              <a:rPr lang="en-US" b="1" dirty="0" smtClean="0">
                <a:solidFill>
                  <a:schemeClr val="bg1"/>
                </a:solidFill>
              </a:rPr>
              <a:t> = 40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WHERE </a:t>
            </a:r>
            <a:r>
              <a:rPr lang="en-US" b="1" dirty="0" err="1" smtClean="0">
                <a:solidFill>
                  <a:schemeClr val="bg1"/>
                </a:solidFill>
              </a:rPr>
              <a:t>DoktorId</a:t>
            </a:r>
            <a:r>
              <a:rPr lang="en-US" b="1" dirty="0" smtClean="0">
                <a:solidFill>
                  <a:schemeClr val="bg1"/>
                </a:solidFill>
              </a:rPr>
              <a:t> = 1</a:t>
            </a:r>
          </a:p>
          <a:p>
            <a:endParaRPr lang="en-US" b="1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</a:rPr>
              <a:t>DELETE FROM </a:t>
            </a:r>
            <a:r>
              <a:rPr lang="en-US" b="1" dirty="0" err="1" smtClean="0">
                <a:solidFill>
                  <a:schemeClr val="bg1"/>
                </a:solidFill>
              </a:rPr>
              <a:t>Doktorlar</a:t>
            </a:r>
            <a:r>
              <a:rPr lang="en-US" b="1" dirty="0" smtClean="0">
                <a:solidFill>
                  <a:schemeClr val="bg1"/>
                </a:solidFill>
              </a:rPr>
              <a:t> WHERE </a:t>
            </a:r>
            <a:r>
              <a:rPr lang="en-US" b="1" dirty="0" err="1" smtClean="0">
                <a:solidFill>
                  <a:schemeClr val="bg1"/>
                </a:solidFill>
              </a:rPr>
              <a:t>DoktorId</a:t>
            </a:r>
            <a:r>
              <a:rPr lang="en-US" b="1" dirty="0" smtClean="0">
                <a:solidFill>
                  <a:schemeClr val="bg1"/>
                </a:solidFill>
              </a:rPr>
              <a:t> = 1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T-</a:t>
            </a:r>
            <a:r>
              <a:rPr lang="en-US" sz="2400" b="1" dirty="0" err="1" smtClean="0">
                <a:solidFill>
                  <a:srgbClr val="C00000"/>
                </a:solidFill>
              </a:rPr>
              <a:t>SQL’de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Kullanabilecegimiz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Temel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Veri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Tipleri</a:t>
            </a:r>
            <a:r>
              <a:rPr lang="en-US" sz="2400" b="1" dirty="0" smtClean="0">
                <a:solidFill>
                  <a:srgbClr val="C00000"/>
                </a:solidFill>
              </a:rPr>
              <a:t> - I</a:t>
            </a:r>
            <a:endParaRPr lang="en-US" sz="2400" b="1" dirty="0">
              <a:solidFill>
                <a:srgbClr val="C00000"/>
              </a:solidFill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95400"/>
            <a:ext cx="8104187" cy="380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8600" y="762000"/>
            <a:ext cx="26741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</a:rPr>
              <a:t>Metinsel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Veri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Tipleri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81000"/>
            <a:ext cx="26917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Hakkimda</a:t>
            </a:r>
            <a:endParaRPr lang="en-US" sz="40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28600"/>
            <a:ext cx="44577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81000" y="1524000"/>
            <a:ext cx="8534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Iletisim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Icin</a:t>
            </a:r>
            <a:r>
              <a:rPr lang="en-US" sz="2800" b="1" dirty="0" smtClean="0"/>
              <a:t> :</a:t>
            </a:r>
          </a:p>
          <a:p>
            <a:endParaRPr lang="en-US" sz="28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chemeClr val="bg1"/>
                </a:solidFill>
              </a:rPr>
              <a:t>Blog : </a:t>
            </a:r>
            <a:r>
              <a:rPr lang="en-US" sz="2800" b="1" dirty="0" smtClean="0">
                <a:solidFill>
                  <a:srgbClr val="C00000"/>
                </a:solidFill>
              </a:rPr>
              <a:t>www.sevdanurgenc.com</a:t>
            </a:r>
          </a:p>
          <a:p>
            <a:r>
              <a:rPr lang="en-US" sz="2800" b="1" dirty="0" smtClean="0">
                <a:solidFill>
                  <a:schemeClr val="bg1"/>
                </a:solidFill>
              </a:rPr>
              <a:t>E - Mail : </a:t>
            </a:r>
            <a:r>
              <a:rPr lang="en-US" sz="2800" b="1" dirty="0" smtClean="0">
                <a:solidFill>
                  <a:srgbClr val="C00000"/>
                </a:solidFill>
              </a:rPr>
              <a:t>sevdanurgenc@sevdanurgenc.com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           </a:t>
            </a:r>
            <a:r>
              <a:rPr lang="en-US" sz="2800" b="1" dirty="0" smtClean="0">
                <a:solidFill>
                  <a:srgbClr val="C00000"/>
                </a:solidFill>
              </a:rPr>
              <a:t>      nanonungunlugu@gmail.com</a:t>
            </a:r>
            <a:endParaRPr lang="en-US" sz="2800" b="1" dirty="0" smtClean="0">
              <a:solidFill>
                <a:srgbClr val="C00000"/>
              </a:solidFill>
            </a:endParaRP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5334000"/>
            <a:ext cx="4267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5334000"/>
            <a:ext cx="383164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T-</a:t>
            </a:r>
            <a:r>
              <a:rPr lang="en-US" sz="2400" b="1" dirty="0" err="1" smtClean="0">
                <a:solidFill>
                  <a:srgbClr val="C00000"/>
                </a:solidFill>
              </a:rPr>
              <a:t>SQL’de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Kullanabilecegimiz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Temel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Veri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Tipleri</a:t>
            </a:r>
            <a:r>
              <a:rPr lang="en-US" sz="2400" b="1" dirty="0" smtClean="0">
                <a:solidFill>
                  <a:srgbClr val="C00000"/>
                </a:solidFill>
              </a:rPr>
              <a:t> - II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762000"/>
            <a:ext cx="24753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</a:rPr>
              <a:t>Sayisal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Veri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Tipleri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95400"/>
            <a:ext cx="8058150" cy="376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T-</a:t>
            </a:r>
            <a:r>
              <a:rPr lang="en-US" sz="2400" b="1" dirty="0" err="1" smtClean="0">
                <a:solidFill>
                  <a:srgbClr val="C00000"/>
                </a:solidFill>
              </a:rPr>
              <a:t>SQL’de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Kullanabilecegimiz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Temel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Veri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Tipleri</a:t>
            </a:r>
            <a:r>
              <a:rPr lang="en-US" sz="2400" b="1" dirty="0" smtClean="0">
                <a:solidFill>
                  <a:srgbClr val="C00000"/>
                </a:solidFill>
              </a:rPr>
              <a:t> - III</a:t>
            </a:r>
            <a:endParaRPr lang="en-US" sz="2400" b="1" dirty="0">
              <a:solidFill>
                <a:srgbClr val="C00000"/>
              </a:solidFill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95400"/>
            <a:ext cx="8137525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28600" y="762000"/>
            <a:ext cx="26035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</a:rPr>
              <a:t>Tarihsel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Veri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Tipleri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T-</a:t>
            </a:r>
            <a:r>
              <a:rPr lang="en-US" sz="2400" b="1" dirty="0" err="1" smtClean="0">
                <a:solidFill>
                  <a:srgbClr val="C00000"/>
                </a:solidFill>
              </a:rPr>
              <a:t>SQL’de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Kullanabilecegimiz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Temel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Veri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Tipleri</a:t>
            </a:r>
            <a:r>
              <a:rPr lang="en-US" sz="2400" b="1" dirty="0" smtClean="0">
                <a:solidFill>
                  <a:srgbClr val="C00000"/>
                </a:solidFill>
              </a:rPr>
              <a:t> - IV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762000"/>
            <a:ext cx="2303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</a:rPr>
              <a:t>Diger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Veri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Tipleri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95400"/>
            <a:ext cx="8115300" cy="330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8686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</a:rPr>
              <a:t>Tablo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Olusturmanin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Mantigi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Nedir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Peki</a:t>
            </a:r>
            <a:r>
              <a:rPr lang="en-US" sz="2400" b="1" dirty="0" smtClean="0">
                <a:solidFill>
                  <a:srgbClr val="C00000"/>
                </a:solidFill>
              </a:rPr>
              <a:t> ?</a:t>
            </a:r>
          </a:p>
          <a:p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Tablolar</a:t>
            </a:r>
            <a:r>
              <a:rPr lang="en-US" dirty="0" smtClean="0"/>
              <a:t> </a:t>
            </a:r>
            <a:r>
              <a:rPr lang="en-US" dirty="0" err="1" smtClean="0"/>
              <a:t>verilerin</a:t>
            </a:r>
            <a:r>
              <a:rPr lang="en-US" dirty="0" smtClean="0"/>
              <a:t> </a:t>
            </a:r>
            <a:r>
              <a:rPr lang="en-US" dirty="0" err="1" smtClean="0"/>
              <a:t>saklanmasını</a:t>
            </a:r>
            <a:r>
              <a:rPr lang="en-US" dirty="0" smtClean="0"/>
              <a:t> </a:t>
            </a:r>
            <a:r>
              <a:rPr lang="en-US" dirty="0" err="1" smtClean="0"/>
              <a:t>sağlayan</a:t>
            </a:r>
            <a:r>
              <a:rPr lang="en-US" dirty="0" smtClean="0"/>
              <a:t>, </a:t>
            </a:r>
            <a:r>
              <a:rPr lang="en-US" b="1" dirty="0" err="1" smtClean="0"/>
              <a:t>alanlar</a:t>
            </a:r>
            <a:r>
              <a:rPr lang="en-US" b="1" dirty="0" smtClean="0"/>
              <a:t> (</a:t>
            </a:r>
            <a:r>
              <a:rPr lang="en-US" b="1" dirty="0" err="1" smtClean="0"/>
              <a:t>sütun</a:t>
            </a:r>
            <a:r>
              <a:rPr lang="en-US" b="1" dirty="0" smtClean="0"/>
              <a:t>-column)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satırlardan</a:t>
            </a:r>
            <a:r>
              <a:rPr lang="en-US" b="1" dirty="0" smtClean="0"/>
              <a:t> (row) </a:t>
            </a:r>
            <a:r>
              <a:rPr lang="en-US" b="1" dirty="0" err="1" smtClean="0"/>
              <a:t>oluşan</a:t>
            </a:r>
            <a:r>
              <a:rPr lang="en-US" b="1" dirty="0" smtClean="0"/>
              <a:t> </a:t>
            </a:r>
            <a:r>
              <a:rPr lang="en-US" b="1" dirty="0" err="1" smtClean="0"/>
              <a:t>birimlerdir</a:t>
            </a:r>
            <a:r>
              <a:rPr lang="en-US" b="1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Tablo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her </a:t>
            </a:r>
            <a:r>
              <a:rPr lang="en-US" dirty="0" err="1" smtClean="0"/>
              <a:t>satır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kaydı</a:t>
            </a:r>
            <a:r>
              <a:rPr lang="en-US" dirty="0" smtClean="0"/>
              <a:t> </a:t>
            </a:r>
            <a:r>
              <a:rPr lang="en-US" dirty="0" err="1" smtClean="0"/>
              <a:t>temsil</a:t>
            </a:r>
            <a:r>
              <a:rPr lang="en-US" dirty="0" smtClean="0"/>
              <a:t> </a:t>
            </a:r>
            <a:r>
              <a:rPr lang="en-US" dirty="0" err="1" smtClean="0"/>
              <a:t>etmektedir</a:t>
            </a:r>
            <a:r>
              <a:rPr lang="en-US" dirty="0" smtClean="0"/>
              <a:t>. </a:t>
            </a:r>
            <a:r>
              <a:rPr lang="en-US" dirty="0" err="1" smtClean="0"/>
              <a:t>Alanlar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kayıtlara</a:t>
            </a:r>
            <a:r>
              <a:rPr lang="en-US" dirty="0" smtClean="0"/>
              <a:t> </a:t>
            </a:r>
            <a:r>
              <a:rPr lang="en-US" dirty="0" err="1" smtClean="0"/>
              <a:t>ait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 </a:t>
            </a:r>
            <a:r>
              <a:rPr lang="en-US" dirty="0" err="1" smtClean="0"/>
              <a:t>taşımaktadırlar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590800"/>
            <a:ext cx="8091146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8600" y="579120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Satır</a:t>
            </a:r>
            <a:r>
              <a:rPr lang="en-US" b="1" dirty="0" smtClean="0">
                <a:solidFill>
                  <a:schemeClr val="bg1"/>
                </a:solidFill>
              </a:rPr>
              <a:t> (Row): </a:t>
            </a:r>
            <a:r>
              <a:rPr lang="en-US" b="1" dirty="0" err="1" smtClean="0">
                <a:solidFill>
                  <a:schemeClr val="bg1"/>
                </a:solidFill>
              </a:rPr>
              <a:t>Tabloda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bulunan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bir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kayıt</a:t>
            </a:r>
            <a:r>
              <a:rPr lang="en-US" b="1" dirty="0" smtClean="0">
                <a:solidFill>
                  <a:schemeClr val="bg1"/>
                </a:solidFill>
              </a:rPr>
              <a:t>.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Alan (</a:t>
            </a:r>
            <a:r>
              <a:rPr lang="en-US" b="1" dirty="0" err="1" smtClean="0">
                <a:solidFill>
                  <a:schemeClr val="bg1"/>
                </a:solidFill>
              </a:rPr>
              <a:t>Sütun</a:t>
            </a:r>
            <a:r>
              <a:rPr lang="en-US" b="1" dirty="0" smtClean="0">
                <a:solidFill>
                  <a:schemeClr val="bg1"/>
                </a:solidFill>
              </a:rPr>
              <a:t>-Column): </a:t>
            </a:r>
            <a:r>
              <a:rPr lang="en-US" b="1" dirty="0" err="1" smtClean="0">
                <a:solidFill>
                  <a:schemeClr val="bg1"/>
                </a:solidFill>
              </a:rPr>
              <a:t>Bir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kayda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ait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özellik</a:t>
            </a:r>
            <a:r>
              <a:rPr lang="en-US" b="1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8686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</a:rPr>
              <a:t>Anahtarlar</a:t>
            </a:r>
            <a:r>
              <a:rPr lang="en-US" sz="2400" b="1" dirty="0" smtClean="0">
                <a:solidFill>
                  <a:srgbClr val="C00000"/>
                </a:solidFill>
              </a:rPr>
              <a:t> – Keys </a:t>
            </a:r>
            <a:r>
              <a:rPr lang="en-US" sz="2400" b="1" dirty="0" err="1" smtClean="0">
                <a:solidFill>
                  <a:srgbClr val="C00000"/>
                </a:solidFill>
              </a:rPr>
              <a:t>Mantigi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Nedir</a:t>
            </a:r>
            <a:r>
              <a:rPr lang="en-US" sz="2400" b="1" dirty="0" smtClean="0">
                <a:solidFill>
                  <a:srgbClr val="C00000"/>
                </a:solidFill>
              </a:rPr>
              <a:t> ?</a:t>
            </a:r>
          </a:p>
          <a:p>
            <a:endParaRPr lang="en-US" sz="2400" b="1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kayıt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farklılıkları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nitelikleri</a:t>
            </a:r>
            <a:r>
              <a:rPr lang="en-US" dirty="0" smtClean="0"/>
              <a:t> </a:t>
            </a:r>
            <a:r>
              <a:rPr lang="en-US" dirty="0" err="1" smtClean="0"/>
              <a:t>gösteren</a:t>
            </a:r>
            <a:r>
              <a:rPr lang="en-US" dirty="0" smtClean="0"/>
              <a:t> </a:t>
            </a:r>
            <a:r>
              <a:rPr lang="en-US" dirty="0" err="1" smtClean="0"/>
              <a:t>belirleyicilere</a:t>
            </a:r>
            <a:r>
              <a:rPr lang="en-US" dirty="0" smtClean="0"/>
              <a:t> </a:t>
            </a:r>
            <a:r>
              <a:rPr lang="en-US" b="1" dirty="0" err="1" smtClean="0"/>
              <a:t>anahtarlar</a:t>
            </a:r>
            <a:r>
              <a:rPr lang="en-US" b="1" dirty="0" smtClean="0"/>
              <a:t> (keys) </a:t>
            </a:r>
            <a:r>
              <a:rPr lang="en-US" b="1" dirty="0" err="1" smtClean="0"/>
              <a:t>denir</a:t>
            </a:r>
            <a:r>
              <a:rPr lang="en-US" b="1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n-US" b="1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tablo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bulunabilecek</a:t>
            </a:r>
            <a:r>
              <a:rPr lang="en-US" dirty="0" smtClean="0"/>
              <a:t> </a:t>
            </a:r>
            <a:r>
              <a:rPr lang="en-US" dirty="0" err="1" smtClean="0"/>
              <a:t>anahtarlar</a:t>
            </a:r>
            <a:r>
              <a:rPr lang="en-US" dirty="0" smtClean="0"/>
              <a:t> </a:t>
            </a:r>
            <a:r>
              <a:rPr lang="en-US" dirty="0" err="1" smtClean="0"/>
              <a:t>sunlardir</a:t>
            </a:r>
            <a:r>
              <a:rPr lang="en-US" dirty="0" smtClean="0"/>
              <a:t> ; 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b="1" dirty="0" err="1" smtClean="0">
                <a:solidFill>
                  <a:srgbClr val="C00000"/>
                </a:solidFill>
              </a:rPr>
              <a:t>Birincil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anahtar</a:t>
            </a:r>
            <a:r>
              <a:rPr lang="en-US" b="1" dirty="0" smtClean="0">
                <a:solidFill>
                  <a:srgbClr val="C00000"/>
                </a:solidFill>
              </a:rPr>
              <a:t> (Primary key - PK)</a:t>
            </a:r>
          </a:p>
          <a:p>
            <a:pPr>
              <a:buFont typeface="Arial" pitchFamily="34" charset="0"/>
              <a:buChar char="•"/>
            </a:pPr>
            <a:endParaRPr lang="en-US" b="1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err="1" smtClean="0">
                <a:solidFill>
                  <a:srgbClr val="C00000"/>
                </a:solidFill>
              </a:rPr>
              <a:t>Tekil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anahtar</a:t>
            </a:r>
            <a:r>
              <a:rPr lang="en-US" b="1" dirty="0" smtClean="0">
                <a:solidFill>
                  <a:srgbClr val="C00000"/>
                </a:solidFill>
              </a:rPr>
              <a:t> (Unique key - UK)</a:t>
            </a:r>
          </a:p>
          <a:p>
            <a:pPr>
              <a:buFont typeface="Arial" pitchFamily="34" charset="0"/>
              <a:buChar char="•"/>
            </a:pPr>
            <a:endParaRPr lang="en-US" b="1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err="1" smtClean="0">
                <a:solidFill>
                  <a:srgbClr val="C00000"/>
                </a:solidFill>
              </a:rPr>
              <a:t>Referans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anahtar</a:t>
            </a:r>
            <a:r>
              <a:rPr lang="en-US" b="1" dirty="0" smtClean="0">
                <a:solidFill>
                  <a:srgbClr val="C00000"/>
                </a:solidFill>
              </a:rPr>
              <a:t> (Foreign key - FK)</a:t>
            </a:r>
          </a:p>
          <a:p>
            <a:pPr>
              <a:buFont typeface="Arial" pitchFamily="34" charset="0"/>
              <a:buChar char="•"/>
            </a:pPr>
            <a:endParaRPr lang="en-US" b="1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err="1" smtClean="0">
                <a:solidFill>
                  <a:srgbClr val="C00000"/>
                </a:solidFill>
              </a:rPr>
              <a:t>Birleşik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anahtardır</a:t>
            </a:r>
            <a:r>
              <a:rPr lang="en-US" b="1" dirty="0" smtClean="0">
                <a:solidFill>
                  <a:srgbClr val="C00000"/>
                </a:solidFill>
              </a:rPr>
              <a:t> (Composite key – CK)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04800"/>
            <a:ext cx="87630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Birincil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anahtar</a:t>
            </a:r>
            <a:r>
              <a:rPr lang="en-US" sz="2000" b="1" dirty="0" smtClean="0">
                <a:solidFill>
                  <a:srgbClr val="C00000"/>
                </a:solidFill>
              </a:rPr>
              <a:t> (Primary key): 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tablo</a:t>
            </a:r>
            <a:r>
              <a:rPr lang="en-US" dirty="0" smtClean="0"/>
              <a:t> </a:t>
            </a:r>
            <a:r>
              <a:rPr lang="en-US" dirty="0" err="1" smtClean="0"/>
              <a:t>içerisindeki</a:t>
            </a:r>
            <a:r>
              <a:rPr lang="en-US" dirty="0" smtClean="0"/>
              <a:t> </a:t>
            </a:r>
            <a:r>
              <a:rPr lang="en-US" dirty="0" err="1" smtClean="0"/>
              <a:t>satırları</a:t>
            </a:r>
            <a:r>
              <a:rPr lang="en-US" dirty="0" smtClean="0"/>
              <a:t> </a:t>
            </a:r>
            <a:r>
              <a:rPr lang="en-US" dirty="0" err="1" smtClean="0"/>
              <a:t>birbirinden</a:t>
            </a:r>
            <a:r>
              <a:rPr lang="en-US" dirty="0" smtClean="0"/>
              <a:t> </a:t>
            </a:r>
            <a:r>
              <a:rPr lang="en-US" dirty="0" err="1" smtClean="0"/>
              <a:t>ayırt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 </a:t>
            </a:r>
            <a:r>
              <a:rPr lang="en-US" dirty="0" err="1" smtClean="0"/>
              <a:t>Birincil</a:t>
            </a:r>
            <a:r>
              <a:rPr lang="en-US" dirty="0" smtClean="0"/>
              <a:t> </a:t>
            </a:r>
            <a:r>
              <a:rPr lang="en-US" dirty="0" err="1" smtClean="0"/>
              <a:t>anahtar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tablo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tekrarlanamaz</a:t>
            </a:r>
            <a:r>
              <a:rPr lang="en-US" dirty="0" smtClean="0"/>
              <a:t>. </a:t>
            </a:r>
            <a:r>
              <a:rPr lang="en-US" dirty="0" err="1" smtClean="0"/>
              <a:t>Yine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alandaki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boş</a:t>
            </a:r>
            <a:r>
              <a:rPr lang="en-US" dirty="0" smtClean="0"/>
              <a:t> </a:t>
            </a:r>
            <a:r>
              <a:rPr lang="en-US" dirty="0" err="1" smtClean="0"/>
              <a:t>bırakılamaz</a:t>
            </a:r>
            <a:r>
              <a:rPr lang="en-US" dirty="0" smtClean="0"/>
              <a:t>, </a:t>
            </a:r>
            <a:r>
              <a:rPr lang="en-US" dirty="0" err="1" smtClean="0"/>
              <a:t>yani</a:t>
            </a:r>
            <a:r>
              <a:rPr lang="en-US" dirty="0" smtClean="0"/>
              <a:t> NULL </a:t>
            </a:r>
            <a:r>
              <a:rPr lang="en-US" dirty="0" err="1" smtClean="0"/>
              <a:t>değeri</a:t>
            </a:r>
            <a:r>
              <a:rPr lang="en-US" dirty="0" smtClean="0"/>
              <a:t> </a:t>
            </a:r>
            <a:r>
              <a:rPr lang="en-US" dirty="0" err="1" smtClean="0"/>
              <a:t>alamaz</a:t>
            </a:r>
            <a:r>
              <a:rPr lang="en-US" dirty="0" smtClean="0"/>
              <a:t>.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alan</a:t>
            </a:r>
            <a:r>
              <a:rPr lang="en-US" dirty="0" smtClean="0"/>
              <a:t> </a:t>
            </a:r>
            <a:r>
              <a:rPr lang="en-US" dirty="0" err="1" smtClean="0"/>
              <a:t>birincil</a:t>
            </a:r>
            <a:r>
              <a:rPr lang="en-US" dirty="0" smtClean="0"/>
              <a:t> </a:t>
            </a:r>
            <a:r>
              <a:rPr lang="en-US" dirty="0" err="1" smtClean="0"/>
              <a:t>anahtar</a:t>
            </a:r>
            <a:r>
              <a:rPr lang="en-US" dirty="0" smtClean="0"/>
              <a:t> </a:t>
            </a:r>
            <a:r>
              <a:rPr lang="en-US" dirty="0" err="1" smtClean="0"/>
              <a:t>olabileceği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tablolarda</a:t>
            </a:r>
            <a:r>
              <a:rPr lang="en-US" dirty="0" smtClean="0"/>
              <a:t> </a:t>
            </a:r>
            <a:r>
              <a:rPr lang="en-US" dirty="0" err="1" smtClean="0"/>
              <a:t>birden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alanın</a:t>
            </a:r>
            <a:r>
              <a:rPr lang="en-US" dirty="0" smtClean="0"/>
              <a:t> </a:t>
            </a:r>
            <a:r>
              <a:rPr lang="en-US" dirty="0" err="1" smtClean="0"/>
              <a:t>birleşmesiyle</a:t>
            </a:r>
            <a:r>
              <a:rPr lang="en-US" dirty="0" smtClean="0"/>
              <a:t> </a:t>
            </a:r>
            <a:r>
              <a:rPr lang="en-US" dirty="0" err="1" smtClean="0"/>
              <a:t>birincil</a:t>
            </a:r>
            <a:r>
              <a:rPr lang="en-US" dirty="0" smtClean="0"/>
              <a:t> </a:t>
            </a:r>
            <a:r>
              <a:rPr lang="en-US" dirty="0" err="1" smtClean="0"/>
              <a:t>anahtar</a:t>
            </a:r>
            <a:r>
              <a:rPr lang="en-US" dirty="0" smtClean="0"/>
              <a:t> </a:t>
            </a:r>
            <a:r>
              <a:rPr lang="en-US" dirty="0" err="1" smtClean="0"/>
              <a:t>oluşabilir</a:t>
            </a:r>
            <a:r>
              <a:rPr lang="en-US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b="1" dirty="0" err="1" smtClean="0">
                <a:solidFill>
                  <a:srgbClr val="C00000"/>
                </a:solidFill>
              </a:rPr>
              <a:t>Tekil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anahtar</a:t>
            </a:r>
            <a:r>
              <a:rPr lang="en-US" sz="2000" b="1" dirty="0" smtClean="0">
                <a:solidFill>
                  <a:srgbClr val="C00000"/>
                </a:solidFill>
              </a:rPr>
              <a:t> (Unique key): 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Tablonun</a:t>
            </a:r>
            <a:r>
              <a:rPr lang="en-US" dirty="0" smtClean="0"/>
              <a:t> </a:t>
            </a:r>
            <a:r>
              <a:rPr lang="en-US" dirty="0" err="1" smtClean="0"/>
              <a:t>tekil</a:t>
            </a:r>
            <a:r>
              <a:rPr lang="en-US" dirty="0" smtClean="0"/>
              <a:t> </a:t>
            </a:r>
            <a:r>
              <a:rPr lang="en-US" dirty="0" err="1" smtClean="0"/>
              <a:t>anahtar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tanımlanmış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alanına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kez</a:t>
            </a:r>
            <a:r>
              <a:rPr lang="en-US" dirty="0" smtClean="0"/>
              <a:t> </a:t>
            </a:r>
            <a:r>
              <a:rPr lang="en-US" dirty="0" err="1" smtClean="0"/>
              <a:t>girilebilir</a:t>
            </a:r>
            <a:r>
              <a:rPr lang="en-US" dirty="0" smtClean="0"/>
              <a:t>. </a:t>
            </a:r>
            <a:r>
              <a:rPr lang="en-US" dirty="0" err="1" smtClean="0"/>
              <a:t>Birincil</a:t>
            </a:r>
            <a:r>
              <a:rPr lang="en-US" dirty="0" smtClean="0"/>
              <a:t> </a:t>
            </a:r>
            <a:r>
              <a:rPr lang="en-US" dirty="0" err="1" smtClean="0"/>
              <a:t>anahtardan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, </a:t>
            </a:r>
            <a:r>
              <a:rPr lang="en-US" dirty="0" err="1" smtClean="0"/>
              <a:t>tabloda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alana</a:t>
            </a:r>
            <a:r>
              <a:rPr lang="en-US" dirty="0" smtClean="0"/>
              <a:t> </a:t>
            </a:r>
            <a:r>
              <a:rPr lang="en-US" dirty="0" err="1" smtClean="0"/>
              <a:t>ait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kayıt</a:t>
            </a:r>
            <a:r>
              <a:rPr lang="en-US" dirty="0" smtClean="0"/>
              <a:t> NULL </a:t>
            </a:r>
            <a:r>
              <a:rPr lang="en-US" dirty="0" err="1" smtClean="0"/>
              <a:t>değeri</a:t>
            </a:r>
            <a:r>
              <a:rPr lang="en-US" dirty="0" smtClean="0"/>
              <a:t> </a:t>
            </a:r>
            <a:r>
              <a:rPr lang="en-US" dirty="0" err="1" smtClean="0"/>
              <a:t>alabilir</a:t>
            </a:r>
            <a:r>
              <a:rPr lang="en-US" dirty="0" smtClean="0"/>
              <a:t>. </a:t>
            </a:r>
            <a:r>
              <a:rPr lang="en-US" dirty="0" err="1" smtClean="0"/>
              <a:t>Birincil</a:t>
            </a:r>
            <a:r>
              <a:rPr lang="en-US" dirty="0" smtClean="0"/>
              <a:t> </a:t>
            </a:r>
            <a:r>
              <a:rPr lang="en-US" dirty="0" err="1" smtClean="0"/>
              <a:t>anahtar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zamanda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anahtar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sayılabilir</a:t>
            </a:r>
            <a:r>
              <a:rPr lang="en-US" dirty="0" smtClean="0"/>
              <a:t> </a:t>
            </a:r>
            <a:r>
              <a:rPr lang="en-US" dirty="0" err="1" smtClean="0"/>
              <a:t>fakat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anahtarlar</a:t>
            </a:r>
            <a:r>
              <a:rPr lang="en-US" dirty="0" smtClean="0"/>
              <a:t> </a:t>
            </a:r>
            <a:r>
              <a:rPr lang="en-US" dirty="0" err="1" smtClean="0"/>
              <a:t>birincil</a:t>
            </a:r>
            <a:r>
              <a:rPr lang="en-US" dirty="0" smtClean="0"/>
              <a:t> </a:t>
            </a:r>
            <a:r>
              <a:rPr lang="en-US" dirty="0" err="1" smtClean="0"/>
              <a:t>anahtar</a:t>
            </a:r>
            <a:r>
              <a:rPr lang="en-US" dirty="0" smtClean="0"/>
              <a:t> </a:t>
            </a:r>
            <a:r>
              <a:rPr lang="en-US" dirty="0" err="1" smtClean="0"/>
              <a:t>değildirler</a:t>
            </a:r>
            <a:r>
              <a:rPr lang="en-US" dirty="0" smtClean="0"/>
              <a:t>. </a:t>
            </a:r>
          </a:p>
          <a:p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b="1" dirty="0" err="1" smtClean="0">
                <a:solidFill>
                  <a:srgbClr val="C00000"/>
                </a:solidFill>
              </a:rPr>
              <a:t>Referans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anahtar</a:t>
            </a:r>
            <a:r>
              <a:rPr lang="en-US" sz="2000" b="1" dirty="0" smtClean="0">
                <a:solidFill>
                  <a:srgbClr val="C00000"/>
                </a:solidFill>
              </a:rPr>
              <a:t> (Foreign key): 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Tablodaki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veriyi</a:t>
            </a:r>
            <a:r>
              <a:rPr lang="en-US" dirty="0" smtClean="0"/>
              <a:t> </a:t>
            </a:r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tablodaki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ilişkilendirir</a:t>
            </a:r>
            <a:r>
              <a:rPr lang="en-US" dirty="0" smtClean="0"/>
              <a:t>. </a:t>
            </a: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tablo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ilişkilendirme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referans</a:t>
            </a:r>
            <a:r>
              <a:rPr lang="en-US" dirty="0" smtClean="0"/>
              <a:t> </a:t>
            </a:r>
            <a:r>
              <a:rPr lang="en-US" dirty="0" err="1" smtClean="0"/>
              <a:t>anahtar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tanımlanmış</a:t>
            </a:r>
            <a:r>
              <a:rPr lang="en-US" dirty="0" smtClean="0"/>
              <a:t> </a:t>
            </a:r>
            <a:r>
              <a:rPr lang="en-US" dirty="0" err="1" smtClean="0"/>
              <a:t>alana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ilişkilendirdiği</a:t>
            </a:r>
            <a:r>
              <a:rPr lang="en-US" dirty="0" smtClean="0"/>
              <a:t> </a:t>
            </a:r>
            <a:r>
              <a:rPr lang="en-US" dirty="0" err="1" smtClean="0"/>
              <a:t>tablonun</a:t>
            </a:r>
            <a:r>
              <a:rPr lang="en-US" dirty="0" smtClean="0"/>
              <a:t> </a:t>
            </a:r>
            <a:r>
              <a:rPr lang="en-US" dirty="0" err="1" smtClean="0"/>
              <a:t>alanındaki</a:t>
            </a:r>
            <a:r>
              <a:rPr lang="en-US" dirty="0" smtClean="0"/>
              <a:t> </a:t>
            </a:r>
            <a:r>
              <a:rPr lang="en-US" dirty="0" err="1" smtClean="0"/>
              <a:t>veriler</a:t>
            </a:r>
            <a:r>
              <a:rPr lang="en-US" dirty="0" smtClean="0"/>
              <a:t> </a:t>
            </a:r>
            <a:r>
              <a:rPr lang="en-US" dirty="0" err="1" smtClean="0"/>
              <a:t>eklenebilir</a:t>
            </a:r>
            <a:r>
              <a:rPr lang="en-US" dirty="0" smtClean="0"/>
              <a:t>. </a:t>
            </a:r>
          </a:p>
          <a:p>
            <a:pPr>
              <a:buFont typeface="Arial" pitchFamily="34" charset="0"/>
              <a:buChar char="•"/>
            </a:pPr>
            <a:endParaRPr lang="en-US" b="1" dirty="0" smtClean="0"/>
          </a:p>
          <a:p>
            <a:r>
              <a:rPr lang="en-US" sz="2000" b="1" dirty="0" err="1" smtClean="0">
                <a:solidFill>
                  <a:srgbClr val="C00000"/>
                </a:solidFill>
              </a:rPr>
              <a:t>Birleşik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anahtar</a:t>
            </a:r>
            <a:r>
              <a:rPr lang="en-US" sz="2000" b="1" dirty="0" smtClean="0">
                <a:solidFill>
                  <a:srgbClr val="C00000"/>
                </a:solidFill>
              </a:rPr>
              <a:t> (Composite Key): 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Birden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alanın</a:t>
            </a:r>
            <a:r>
              <a:rPr lang="en-US" dirty="0" smtClean="0"/>
              <a:t> </a:t>
            </a:r>
            <a:r>
              <a:rPr lang="en-US" dirty="0" err="1" smtClean="0"/>
              <a:t>birleştirilmesiyle</a:t>
            </a:r>
            <a:r>
              <a:rPr lang="en-US" dirty="0" smtClean="0"/>
              <a:t> </a:t>
            </a:r>
            <a:r>
              <a:rPr lang="en-US" dirty="0" err="1" smtClean="0"/>
              <a:t>birincil</a:t>
            </a:r>
            <a:r>
              <a:rPr lang="en-US" dirty="0" smtClean="0"/>
              <a:t> </a:t>
            </a:r>
            <a:r>
              <a:rPr lang="en-US" dirty="0" err="1" smtClean="0"/>
              <a:t>anahtar</a:t>
            </a:r>
            <a:r>
              <a:rPr lang="en-US" dirty="0" smtClean="0"/>
              <a:t> </a:t>
            </a:r>
            <a:r>
              <a:rPr lang="en-US" dirty="0" err="1" smtClean="0"/>
              <a:t>görevini</a:t>
            </a:r>
            <a:r>
              <a:rPr lang="en-US" dirty="0" smtClean="0"/>
              <a:t> </a:t>
            </a:r>
            <a:r>
              <a:rPr lang="en-US" dirty="0" err="1" smtClean="0"/>
              <a:t>üstlenecek</a:t>
            </a:r>
            <a:r>
              <a:rPr lang="en-US" dirty="0" smtClean="0"/>
              <a:t> </a:t>
            </a:r>
            <a:r>
              <a:rPr lang="en-US" dirty="0" err="1" smtClean="0"/>
              <a:t>tanımlamalar</a:t>
            </a:r>
            <a:r>
              <a:rPr lang="en-US" dirty="0" smtClean="0"/>
              <a:t> </a:t>
            </a:r>
            <a:r>
              <a:rPr lang="en-US" dirty="0" err="1" smtClean="0"/>
              <a:t>yapılabilir</a:t>
            </a:r>
            <a:r>
              <a:rPr lang="en-US" dirty="0" smtClean="0"/>
              <a:t>. </a:t>
            </a:r>
            <a:r>
              <a:rPr lang="en-US" dirty="0" err="1" smtClean="0"/>
              <a:t>Bunlar</a:t>
            </a:r>
            <a:r>
              <a:rPr lang="en-US" dirty="0" smtClean="0"/>
              <a:t> </a:t>
            </a:r>
            <a:r>
              <a:rPr lang="en-US" dirty="0" err="1" smtClean="0"/>
              <a:t>birleşik</a:t>
            </a:r>
            <a:r>
              <a:rPr lang="en-US" dirty="0" smtClean="0"/>
              <a:t> </a:t>
            </a:r>
            <a:r>
              <a:rPr lang="en-US" dirty="0" err="1" smtClean="0"/>
              <a:t>anahtar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adlandırılır</a:t>
            </a:r>
            <a:r>
              <a:rPr lang="en-US" dirty="0" smtClean="0"/>
              <a:t>. </a:t>
            </a:r>
            <a:endParaRPr lang="en-US" sz="2400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066800"/>
            <a:ext cx="7696200" cy="3745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4953000"/>
            <a:ext cx="3810000" cy="1712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76200" y="304800"/>
            <a:ext cx="882805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3600" b="1" u="sng" cap="none" spc="0" dirty="0" smtClean="0">
                <a:ln w="50800"/>
                <a:solidFill>
                  <a:schemeClr val="bg1"/>
                </a:solidFill>
                <a:effectLst/>
              </a:rPr>
              <a:t>Primary, Unique </a:t>
            </a:r>
            <a:r>
              <a:rPr lang="en-US" sz="3600" b="1" u="sng" cap="none" spc="0" dirty="0" err="1" smtClean="0">
                <a:ln w="50800"/>
                <a:solidFill>
                  <a:schemeClr val="bg1"/>
                </a:solidFill>
                <a:effectLst/>
              </a:rPr>
              <a:t>ve</a:t>
            </a:r>
            <a:r>
              <a:rPr lang="en-US" sz="3600" b="1" u="sng" cap="none" spc="0" dirty="0" smtClean="0">
                <a:ln w="50800"/>
                <a:solidFill>
                  <a:schemeClr val="bg1"/>
                </a:solidFill>
                <a:effectLst/>
              </a:rPr>
              <a:t> Foreign </a:t>
            </a:r>
            <a:r>
              <a:rPr lang="en-US" sz="3600" b="1" u="sng" cap="none" spc="0" dirty="0" err="1" smtClean="0">
                <a:ln w="50800"/>
                <a:solidFill>
                  <a:schemeClr val="bg1"/>
                </a:solidFill>
                <a:effectLst/>
              </a:rPr>
              <a:t>Key’e</a:t>
            </a:r>
            <a:r>
              <a:rPr lang="en-US" sz="3600" b="1" u="sng" cap="none" spc="0" dirty="0" smtClean="0">
                <a:ln w="50800"/>
                <a:solidFill>
                  <a:schemeClr val="bg1"/>
                </a:solidFill>
                <a:effectLst/>
              </a:rPr>
              <a:t> </a:t>
            </a:r>
            <a:r>
              <a:rPr lang="en-US" sz="3600" b="1" u="sng" cap="none" spc="0" dirty="0" err="1" smtClean="0">
                <a:ln w="50800"/>
                <a:solidFill>
                  <a:schemeClr val="bg1"/>
                </a:solidFill>
                <a:effectLst/>
              </a:rPr>
              <a:t>Ornek</a:t>
            </a:r>
            <a:endParaRPr lang="en-US" sz="3600" b="1" u="sng" cap="none" spc="0" dirty="0">
              <a:ln w="50800"/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82" y="685800"/>
            <a:ext cx="835356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Hadi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!</a:t>
            </a:r>
          </a:p>
          <a:p>
            <a:endParaRPr lang="en-US" sz="4000" b="1" cap="none" spc="0" dirty="0" smtClean="0">
              <a:ln w="50800"/>
              <a:solidFill>
                <a:srgbClr val="C00000"/>
              </a:solidFill>
              <a:effectLst/>
            </a:endParaRPr>
          </a:p>
          <a:p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Simdi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,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Sorularinizi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Yanitlayalim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…</a:t>
            </a:r>
            <a:endParaRPr lang="en-US" sz="40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32770" name="Picture 2" descr="https://fbcdn-sphotos-a-a.akamaihd.net/hphotos-ak-ash4/297723_232256523491673_61899105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200400"/>
            <a:ext cx="3429000" cy="3429000"/>
          </a:xfrm>
          <a:prstGeom prst="rect">
            <a:avLst/>
          </a:prstGeom>
          <a:noFill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3203575"/>
            <a:ext cx="1406525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4419600"/>
            <a:ext cx="2903537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304800"/>
            <a:ext cx="85344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solidFill>
                  <a:srgbClr val="C00000"/>
                </a:solidFill>
              </a:rPr>
              <a:t>ODEV</a:t>
            </a:r>
          </a:p>
          <a:p>
            <a:endParaRPr lang="en-US" sz="2400" b="1" u="sng" dirty="0" smtClean="0">
              <a:solidFill>
                <a:srgbClr val="C00000"/>
              </a:solidFill>
            </a:endParaRPr>
          </a:p>
          <a:p>
            <a:r>
              <a:rPr lang="en-US" b="1" dirty="0" err="1" smtClean="0"/>
              <a:t>Lutfen</a:t>
            </a:r>
            <a:r>
              <a:rPr lang="en-US" b="1" dirty="0" smtClean="0"/>
              <a:t> </a:t>
            </a:r>
            <a:r>
              <a:rPr lang="en-US" b="1" dirty="0" err="1" smtClean="0"/>
              <a:t>Asagidaki</a:t>
            </a:r>
            <a:r>
              <a:rPr lang="en-US" b="1" dirty="0" smtClean="0"/>
              <a:t> </a:t>
            </a:r>
            <a:r>
              <a:rPr lang="en-US" b="1" dirty="0" err="1" smtClean="0"/>
              <a:t>Isteklere</a:t>
            </a:r>
            <a:r>
              <a:rPr lang="en-US" b="1" dirty="0" smtClean="0"/>
              <a:t> Gore </a:t>
            </a:r>
            <a:r>
              <a:rPr lang="en-US" b="1" dirty="0" err="1" smtClean="0"/>
              <a:t>Butun</a:t>
            </a:r>
            <a:r>
              <a:rPr lang="en-US" b="1" dirty="0" smtClean="0"/>
              <a:t> </a:t>
            </a:r>
            <a:r>
              <a:rPr lang="en-US" b="1" dirty="0" err="1" smtClean="0"/>
              <a:t>Sorgularinizi</a:t>
            </a:r>
            <a:r>
              <a:rPr lang="en-US" b="1" dirty="0" smtClean="0"/>
              <a:t> </a:t>
            </a:r>
            <a:r>
              <a:rPr lang="en-US" b="1" dirty="0" err="1" smtClean="0"/>
              <a:t>Adim</a:t>
            </a:r>
            <a:r>
              <a:rPr lang="en-US" b="1" dirty="0" smtClean="0"/>
              <a:t> </a:t>
            </a:r>
            <a:r>
              <a:rPr lang="en-US" b="1" dirty="0" err="1" smtClean="0"/>
              <a:t>Adim</a:t>
            </a:r>
            <a:r>
              <a:rPr lang="en-US" b="1" dirty="0" smtClean="0"/>
              <a:t> </a:t>
            </a:r>
            <a:r>
              <a:rPr lang="en-US" b="1" dirty="0" err="1" smtClean="0"/>
              <a:t>Yaziniz</a:t>
            </a:r>
            <a:r>
              <a:rPr lang="en-US" b="1" dirty="0" smtClean="0"/>
              <a:t> ;</a:t>
            </a:r>
          </a:p>
          <a:p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 </a:t>
            </a:r>
            <a:r>
              <a:rPr lang="en-US" b="1" dirty="0" smtClean="0">
                <a:solidFill>
                  <a:srgbClr val="C00000"/>
                </a:solidFill>
              </a:rPr>
              <a:t>OKUL</a:t>
            </a:r>
            <a:r>
              <a:rPr lang="en-US" b="1" dirty="0" smtClean="0"/>
              <a:t> </a:t>
            </a:r>
            <a:r>
              <a:rPr lang="en-US" b="1" dirty="0" err="1" smtClean="0"/>
              <a:t>isminde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veri</a:t>
            </a:r>
            <a:r>
              <a:rPr lang="en-US" b="1" dirty="0" smtClean="0"/>
              <a:t> </a:t>
            </a:r>
            <a:r>
              <a:rPr lang="en-US" b="1" dirty="0" err="1" smtClean="0"/>
              <a:t>tabani</a:t>
            </a:r>
            <a:r>
              <a:rPr lang="en-US" b="1" dirty="0" smtClean="0"/>
              <a:t> </a:t>
            </a:r>
            <a:r>
              <a:rPr lang="en-US" b="1" dirty="0" err="1" smtClean="0"/>
              <a:t>olusturunuz</a:t>
            </a:r>
            <a:r>
              <a:rPr lang="en-US" b="1" dirty="0" smtClean="0"/>
              <a:t>.</a:t>
            </a:r>
          </a:p>
          <a:p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Ogrenciler</a:t>
            </a:r>
            <a:r>
              <a:rPr lang="en-US" b="1" dirty="0" smtClean="0"/>
              <a:t> </a:t>
            </a:r>
            <a:r>
              <a:rPr lang="en-US" b="1" dirty="0" err="1" smtClean="0"/>
              <a:t>isminde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tablo</a:t>
            </a:r>
            <a:r>
              <a:rPr lang="en-US" b="1" dirty="0" smtClean="0"/>
              <a:t> </a:t>
            </a:r>
            <a:r>
              <a:rPr lang="en-US" b="1" dirty="0" err="1" smtClean="0"/>
              <a:t>olusturunuz</a:t>
            </a:r>
            <a:r>
              <a:rPr lang="en-US" b="1" dirty="0" smtClean="0"/>
              <a:t>. 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err="1" smtClean="0"/>
              <a:t>Icerisinde</a:t>
            </a:r>
            <a:r>
              <a:rPr lang="en-US" b="1" dirty="0" smtClean="0"/>
              <a:t>  </a:t>
            </a:r>
            <a:r>
              <a:rPr lang="en-US" b="1" dirty="0" err="1" smtClean="0"/>
              <a:t>OgrenciNo</a:t>
            </a:r>
            <a:r>
              <a:rPr lang="en-US" b="1" dirty="0" smtClean="0"/>
              <a:t>, </a:t>
            </a:r>
            <a:r>
              <a:rPr lang="en-US" b="1" dirty="0" err="1" smtClean="0"/>
              <a:t>OgrenciAdi</a:t>
            </a:r>
            <a:r>
              <a:rPr lang="en-US" b="1" dirty="0" smtClean="0"/>
              <a:t>, </a:t>
            </a:r>
            <a:r>
              <a:rPr lang="en-US" b="1" dirty="0" err="1" smtClean="0"/>
              <a:t>OgrenciSoyadi</a:t>
            </a:r>
            <a:r>
              <a:rPr lang="en-US" b="1" dirty="0" smtClean="0"/>
              <a:t>, </a:t>
            </a:r>
            <a:r>
              <a:rPr lang="en-US" b="1" dirty="0" err="1" smtClean="0"/>
              <a:t>TcKimlik</a:t>
            </a:r>
            <a:r>
              <a:rPr lang="en-US" b="1" dirty="0" smtClean="0"/>
              <a:t>, </a:t>
            </a:r>
            <a:r>
              <a:rPr lang="en-US" b="1" dirty="0" err="1" smtClean="0"/>
              <a:t>Bolum</a:t>
            </a:r>
            <a:r>
              <a:rPr lang="en-US" b="1" dirty="0" smtClean="0"/>
              <a:t>, </a:t>
            </a:r>
            <a:r>
              <a:rPr lang="en-US" b="1" dirty="0" err="1" smtClean="0"/>
              <a:t>AldigiDersKodu</a:t>
            </a:r>
            <a:r>
              <a:rPr lang="en-US" b="1" dirty="0" smtClean="0"/>
              <a:t> </a:t>
            </a:r>
            <a:r>
              <a:rPr lang="en-US" b="1" dirty="0" err="1" smtClean="0"/>
              <a:t>alanlarini</a:t>
            </a:r>
            <a:r>
              <a:rPr lang="en-US" b="1" dirty="0" smtClean="0"/>
              <a:t> </a:t>
            </a:r>
            <a:r>
              <a:rPr lang="en-US" b="1" dirty="0" err="1" smtClean="0"/>
              <a:t>ekleyiniz</a:t>
            </a:r>
            <a:r>
              <a:rPr lang="en-US" b="1" dirty="0" smtClean="0"/>
              <a:t>.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err="1" smtClean="0"/>
              <a:t>Olusturmus</a:t>
            </a:r>
            <a:r>
              <a:rPr lang="en-US" b="1" dirty="0" smtClean="0"/>
              <a:t> </a:t>
            </a:r>
            <a:r>
              <a:rPr lang="en-US" b="1" dirty="0" err="1" smtClean="0"/>
              <a:t>oldugunuz</a:t>
            </a:r>
            <a:r>
              <a:rPr lang="en-US" b="1" dirty="0" smtClean="0"/>
              <a:t> </a:t>
            </a:r>
            <a:r>
              <a:rPr lang="en-US" b="1" dirty="0" err="1" smtClean="0"/>
              <a:t>Ogrenciler</a:t>
            </a:r>
            <a:r>
              <a:rPr lang="en-US" b="1" dirty="0" smtClean="0"/>
              <a:t> </a:t>
            </a:r>
            <a:r>
              <a:rPr lang="en-US" b="1" dirty="0" err="1" smtClean="0"/>
              <a:t>tablosuna</a:t>
            </a:r>
            <a:r>
              <a:rPr lang="en-US" b="1" dirty="0" smtClean="0"/>
              <a:t> </a:t>
            </a:r>
            <a:r>
              <a:rPr lang="en-US" b="1" dirty="0" err="1" smtClean="0"/>
              <a:t>tutarli</a:t>
            </a:r>
            <a:r>
              <a:rPr lang="en-US" b="1" dirty="0" smtClean="0"/>
              <a:t> </a:t>
            </a:r>
            <a:r>
              <a:rPr lang="en-US" b="1" dirty="0" err="1" smtClean="0"/>
              <a:t>veriler</a:t>
            </a:r>
            <a:r>
              <a:rPr lang="en-US" b="1" dirty="0" smtClean="0"/>
              <a:t> </a:t>
            </a:r>
            <a:r>
              <a:rPr lang="en-US" b="1" dirty="0" err="1" smtClean="0"/>
              <a:t>giriniz</a:t>
            </a:r>
            <a:r>
              <a:rPr lang="en-US" b="1" dirty="0" smtClean="0"/>
              <a:t>.</a:t>
            </a:r>
          </a:p>
          <a:p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Ogretmenler</a:t>
            </a:r>
            <a:r>
              <a:rPr lang="en-US" b="1" dirty="0" smtClean="0"/>
              <a:t> </a:t>
            </a:r>
            <a:r>
              <a:rPr lang="en-US" b="1" dirty="0" err="1" smtClean="0"/>
              <a:t>isminde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tablo</a:t>
            </a:r>
            <a:r>
              <a:rPr lang="en-US" b="1" dirty="0" smtClean="0"/>
              <a:t> </a:t>
            </a:r>
            <a:r>
              <a:rPr lang="en-US" b="1" dirty="0" err="1" smtClean="0"/>
              <a:t>olusturunuz</a:t>
            </a:r>
            <a:r>
              <a:rPr lang="en-US" b="1" dirty="0" smtClean="0"/>
              <a:t>.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err="1" smtClean="0"/>
              <a:t>Icerisinde</a:t>
            </a:r>
            <a:r>
              <a:rPr lang="en-US" b="1" dirty="0" smtClean="0"/>
              <a:t> </a:t>
            </a:r>
            <a:r>
              <a:rPr lang="en-US" b="1" dirty="0" err="1" smtClean="0"/>
              <a:t>OgrSicilNo</a:t>
            </a:r>
            <a:r>
              <a:rPr lang="en-US" b="1" dirty="0" smtClean="0"/>
              <a:t>, </a:t>
            </a:r>
            <a:r>
              <a:rPr lang="en-US" b="1" dirty="0" err="1" smtClean="0"/>
              <a:t>OgrtAdi</a:t>
            </a:r>
            <a:r>
              <a:rPr lang="en-US" b="1" dirty="0" smtClean="0"/>
              <a:t>, </a:t>
            </a:r>
            <a:r>
              <a:rPr lang="en-US" b="1" dirty="0" err="1" smtClean="0"/>
              <a:t>OgrtSoyadi</a:t>
            </a:r>
            <a:r>
              <a:rPr lang="en-US" b="1" dirty="0" smtClean="0"/>
              <a:t>, </a:t>
            </a:r>
            <a:r>
              <a:rPr lang="en-US" b="1" dirty="0" err="1" smtClean="0"/>
              <a:t>TcKimlik</a:t>
            </a:r>
            <a:r>
              <a:rPr lang="en-US" b="1" dirty="0" smtClean="0"/>
              <a:t>, </a:t>
            </a:r>
            <a:r>
              <a:rPr lang="en-US" b="1" dirty="0" err="1" smtClean="0"/>
              <a:t>VerdigiDersKodu</a:t>
            </a:r>
            <a:r>
              <a:rPr lang="en-US" b="1" dirty="0" smtClean="0"/>
              <a:t> </a:t>
            </a:r>
            <a:r>
              <a:rPr lang="en-US" b="1" dirty="0" err="1" smtClean="0"/>
              <a:t>alanlarini</a:t>
            </a:r>
            <a:r>
              <a:rPr lang="en-US" b="1" dirty="0" smtClean="0"/>
              <a:t> </a:t>
            </a:r>
            <a:r>
              <a:rPr lang="en-US" b="1" dirty="0" err="1" smtClean="0"/>
              <a:t>ekleyiniz</a:t>
            </a:r>
            <a:r>
              <a:rPr lang="en-US" b="1" dirty="0" smtClean="0"/>
              <a:t>.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err="1" smtClean="0"/>
              <a:t>Olusturmus</a:t>
            </a:r>
            <a:r>
              <a:rPr lang="en-US" b="1" dirty="0" smtClean="0"/>
              <a:t> </a:t>
            </a:r>
            <a:r>
              <a:rPr lang="en-US" b="1" dirty="0" err="1" smtClean="0"/>
              <a:t>oldugunuz</a:t>
            </a:r>
            <a:r>
              <a:rPr lang="en-US" b="1" dirty="0" smtClean="0"/>
              <a:t> </a:t>
            </a:r>
            <a:r>
              <a:rPr lang="en-US" b="1" dirty="0" err="1" smtClean="0"/>
              <a:t>Ogretmenler</a:t>
            </a:r>
            <a:r>
              <a:rPr lang="en-US" b="1" dirty="0" smtClean="0"/>
              <a:t> </a:t>
            </a:r>
            <a:r>
              <a:rPr lang="en-US" b="1" dirty="0" err="1" smtClean="0"/>
              <a:t>tablosuna</a:t>
            </a:r>
            <a:r>
              <a:rPr lang="en-US" b="1" dirty="0" smtClean="0"/>
              <a:t> </a:t>
            </a:r>
            <a:r>
              <a:rPr lang="en-US" b="1" dirty="0" err="1" smtClean="0"/>
              <a:t>tutarli</a:t>
            </a:r>
            <a:r>
              <a:rPr lang="en-US" b="1" dirty="0" smtClean="0"/>
              <a:t> </a:t>
            </a:r>
            <a:r>
              <a:rPr lang="en-US" b="1" dirty="0" err="1" smtClean="0"/>
              <a:t>veriler</a:t>
            </a:r>
            <a:r>
              <a:rPr lang="en-US" b="1" dirty="0" smtClean="0"/>
              <a:t> </a:t>
            </a:r>
            <a:r>
              <a:rPr lang="en-US" b="1" dirty="0" err="1" smtClean="0"/>
              <a:t>giriniz</a:t>
            </a:r>
            <a:r>
              <a:rPr lang="en-US" b="1" dirty="0" smtClean="0"/>
              <a:t>.</a:t>
            </a:r>
          </a:p>
          <a:p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Dersler</a:t>
            </a:r>
            <a:r>
              <a:rPr lang="en-US" b="1" dirty="0" smtClean="0"/>
              <a:t> </a:t>
            </a:r>
            <a:r>
              <a:rPr lang="en-US" b="1" dirty="0" err="1" smtClean="0"/>
              <a:t>isminde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tablo</a:t>
            </a:r>
            <a:r>
              <a:rPr lang="en-US" b="1" dirty="0" smtClean="0"/>
              <a:t> </a:t>
            </a:r>
            <a:r>
              <a:rPr lang="en-US" b="1" dirty="0" err="1" smtClean="0"/>
              <a:t>olusturunuz</a:t>
            </a:r>
            <a:r>
              <a:rPr lang="en-US" b="1" dirty="0" smtClean="0"/>
              <a:t>.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err="1" smtClean="0"/>
              <a:t>Icerisinde</a:t>
            </a:r>
            <a:r>
              <a:rPr lang="en-US" b="1" dirty="0" smtClean="0"/>
              <a:t> </a:t>
            </a:r>
            <a:r>
              <a:rPr lang="en-US" b="1" dirty="0" err="1" smtClean="0"/>
              <a:t>Ders</a:t>
            </a:r>
            <a:r>
              <a:rPr lang="en-US" b="1" dirty="0" smtClean="0"/>
              <a:t> Id, </a:t>
            </a:r>
            <a:r>
              <a:rPr lang="en-US" b="1" dirty="0" err="1" smtClean="0"/>
              <a:t>DersAdi</a:t>
            </a:r>
            <a:r>
              <a:rPr lang="en-US" b="1" dirty="0" smtClean="0"/>
              <a:t>, </a:t>
            </a:r>
            <a:r>
              <a:rPr lang="en-US" b="1" dirty="0" err="1" smtClean="0"/>
              <a:t>DersKodu</a:t>
            </a:r>
            <a:r>
              <a:rPr lang="en-US" b="1" dirty="0" smtClean="0"/>
              <a:t> </a:t>
            </a:r>
            <a:r>
              <a:rPr lang="en-US" b="1" dirty="0" err="1" smtClean="0"/>
              <a:t>alanlarini</a:t>
            </a:r>
            <a:r>
              <a:rPr lang="en-US" b="1" dirty="0" smtClean="0"/>
              <a:t> </a:t>
            </a:r>
            <a:r>
              <a:rPr lang="en-US" b="1" dirty="0" err="1" smtClean="0"/>
              <a:t>ekleyiniz</a:t>
            </a:r>
            <a:r>
              <a:rPr lang="en-US" b="1" dirty="0" smtClean="0"/>
              <a:t>.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err="1" smtClean="0"/>
              <a:t>Olusturmus</a:t>
            </a:r>
            <a:r>
              <a:rPr lang="en-US" b="1" dirty="0" smtClean="0"/>
              <a:t> </a:t>
            </a:r>
            <a:r>
              <a:rPr lang="en-US" b="1" dirty="0" err="1" smtClean="0"/>
              <a:t>oldugunuz</a:t>
            </a:r>
            <a:r>
              <a:rPr lang="en-US" b="1" dirty="0" smtClean="0"/>
              <a:t> </a:t>
            </a:r>
            <a:r>
              <a:rPr lang="en-US" b="1" dirty="0" err="1" smtClean="0"/>
              <a:t>Dersler</a:t>
            </a:r>
            <a:r>
              <a:rPr lang="en-US" b="1" dirty="0" smtClean="0"/>
              <a:t> </a:t>
            </a:r>
            <a:r>
              <a:rPr lang="en-US" b="1" dirty="0" err="1" smtClean="0"/>
              <a:t>Tablosuna</a:t>
            </a:r>
            <a:r>
              <a:rPr lang="en-US" b="1" dirty="0" smtClean="0"/>
              <a:t> </a:t>
            </a:r>
            <a:r>
              <a:rPr lang="en-US" b="1" dirty="0" err="1" smtClean="0"/>
              <a:t>tutarli</a:t>
            </a:r>
            <a:r>
              <a:rPr lang="en-US" b="1" dirty="0" smtClean="0"/>
              <a:t> </a:t>
            </a:r>
            <a:r>
              <a:rPr lang="en-US" b="1" dirty="0" err="1" smtClean="0"/>
              <a:t>veriler</a:t>
            </a:r>
            <a:r>
              <a:rPr lang="en-US" b="1" dirty="0" smtClean="0"/>
              <a:t> </a:t>
            </a:r>
            <a:r>
              <a:rPr lang="en-US" b="1" dirty="0" err="1" smtClean="0"/>
              <a:t>giriniz</a:t>
            </a:r>
            <a:r>
              <a:rPr lang="en-US" b="1" u="sng" dirty="0" smtClean="0"/>
              <a:t>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1000" y="6172200"/>
            <a:ext cx="78838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Odev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teslim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Mail </a:t>
            </a:r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adresi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; </a:t>
            </a:r>
            <a:r>
              <a:rPr lang="en-US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nanonungunlugu@gmail.com</a:t>
            </a:r>
            <a:endParaRPr lang="en-US" sz="2400" b="1" cap="none" spc="0" dirty="0">
              <a:ln w="50800"/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152400"/>
            <a:ext cx="95340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990600"/>
            <a:ext cx="825418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Katiliminiz</a:t>
            </a:r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Icin</a:t>
            </a:r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Tesekkurler</a:t>
            </a:r>
            <a:endParaRPr lang="en-US" sz="4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105400"/>
            <a:ext cx="90172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chemeClr val="bg1"/>
                </a:solidFill>
              </a:rPr>
              <a:t>Soru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ve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odev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teslimleriniz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icin</a:t>
            </a:r>
            <a:r>
              <a:rPr lang="en-US" sz="2400" b="1" i="1" dirty="0" smtClean="0">
                <a:solidFill>
                  <a:schemeClr val="bg1"/>
                </a:solidFill>
              </a:rPr>
              <a:t> mail </a:t>
            </a:r>
            <a:r>
              <a:rPr lang="en-US" sz="2400" b="1" i="1" dirty="0" err="1" smtClean="0">
                <a:solidFill>
                  <a:schemeClr val="bg1"/>
                </a:solidFill>
              </a:rPr>
              <a:t>adresinden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ulasabilirsiniz</a:t>
            </a:r>
            <a:r>
              <a:rPr lang="en-US" sz="2400" b="1" i="1" dirty="0" smtClean="0">
                <a:solidFill>
                  <a:schemeClr val="bg1"/>
                </a:solidFill>
              </a:rPr>
              <a:t>…</a:t>
            </a:r>
          </a:p>
          <a:p>
            <a:pPr algn="ctr"/>
            <a:endParaRPr lang="en-US" sz="2400" b="1" i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</a:rPr>
              <a:t>nanonungunlugu@gmail.com</a:t>
            </a:r>
            <a:endParaRPr lang="en-US" sz="2400" b="1" i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43400" y="3124200"/>
            <a:ext cx="43396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3600" b="1" cap="none" spc="0" dirty="0" err="1" smtClean="0">
                <a:ln w="50800"/>
                <a:solidFill>
                  <a:srgbClr val="C00000"/>
                </a:solidFill>
                <a:effectLst/>
              </a:rPr>
              <a:t>Bol</a:t>
            </a:r>
            <a:r>
              <a:rPr lang="en-US" sz="36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ln w="50800"/>
                <a:solidFill>
                  <a:srgbClr val="C00000"/>
                </a:solidFill>
              </a:rPr>
              <a:t>Sorgulu</a:t>
            </a:r>
            <a:r>
              <a:rPr lang="en-US" sz="36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ln w="50800"/>
                <a:solidFill>
                  <a:srgbClr val="C00000"/>
                </a:solidFill>
              </a:rPr>
              <a:t>Gunler</a:t>
            </a:r>
            <a:endParaRPr lang="en-US" sz="36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29200" y="4191000"/>
            <a:ext cx="293061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Sevdanur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GENC</a:t>
            </a:r>
            <a:endParaRPr lang="en-US" sz="2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86106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</a:rPr>
              <a:t>Veri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Nedir</a:t>
            </a:r>
            <a:r>
              <a:rPr lang="en-US" sz="2400" b="1" dirty="0" smtClean="0">
                <a:solidFill>
                  <a:srgbClr val="C00000"/>
                </a:solidFill>
              </a:rPr>
              <a:t> ? </a:t>
            </a:r>
          </a:p>
          <a:p>
            <a:endParaRPr lang="en-US" sz="2400" b="1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Veri</a:t>
            </a:r>
            <a:r>
              <a:rPr lang="en-US" dirty="0" smtClean="0"/>
              <a:t> (Data)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birden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bilgiden</a:t>
            </a:r>
            <a:r>
              <a:rPr lang="en-US" dirty="0" smtClean="0"/>
              <a:t> </a:t>
            </a:r>
            <a:r>
              <a:rPr lang="en-US" dirty="0" err="1" smtClean="0"/>
              <a:t>oluşan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kümedir</a:t>
            </a:r>
            <a:r>
              <a:rPr lang="en-US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Bilgisayara</a:t>
            </a:r>
            <a:r>
              <a:rPr lang="en-US" dirty="0" smtClean="0"/>
              <a:t> </a:t>
            </a:r>
            <a:r>
              <a:rPr lang="en-US" dirty="0" err="1" smtClean="0"/>
              <a:t>girilen</a:t>
            </a:r>
            <a:r>
              <a:rPr lang="en-US" dirty="0" smtClean="0"/>
              <a:t>, </a:t>
            </a:r>
            <a:r>
              <a:rPr lang="en-US" dirty="0" err="1" smtClean="0"/>
              <a:t>bilgisayar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saklanabilen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işlenebilen</a:t>
            </a:r>
            <a:r>
              <a:rPr lang="en-US" dirty="0" smtClean="0"/>
              <a:t> </a:t>
            </a:r>
            <a:r>
              <a:rPr lang="en-US" dirty="0" err="1" smtClean="0"/>
              <a:t>herşeye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denir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sz="2400" b="1" dirty="0" err="1" smtClean="0">
                <a:solidFill>
                  <a:srgbClr val="C00000"/>
                </a:solidFill>
              </a:rPr>
              <a:t>Veri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Neden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Saklanir</a:t>
            </a:r>
            <a:r>
              <a:rPr lang="en-US" sz="2400" b="1" dirty="0" smtClean="0">
                <a:solidFill>
                  <a:srgbClr val="C00000"/>
                </a:solidFill>
              </a:rPr>
              <a:t> ? </a:t>
            </a:r>
          </a:p>
          <a:p>
            <a:endParaRPr lang="en-US" sz="2400" b="1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saklamaktaki</a:t>
            </a:r>
            <a:r>
              <a:rPr lang="en-US" dirty="0" smtClean="0"/>
              <a:t> </a:t>
            </a:r>
            <a:r>
              <a:rPr lang="en-US" dirty="0" err="1" smtClean="0"/>
              <a:t>ana</a:t>
            </a:r>
            <a:r>
              <a:rPr lang="en-US" dirty="0" smtClean="0"/>
              <a:t> </a:t>
            </a:r>
            <a:r>
              <a:rPr lang="en-US" dirty="0" err="1" smtClean="0"/>
              <a:t>amaç</a:t>
            </a:r>
            <a:r>
              <a:rPr lang="en-US" dirty="0" smtClean="0"/>
              <a:t>,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ileri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tarihte</a:t>
            </a:r>
            <a:r>
              <a:rPr lang="en-US" dirty="0" smtClean="0"/>
              <a:t> </a:t>
            </a:r>
            <a:r>
              <a:rPr lang="en-US" dirty="0" err="1" smtClean="0"/>
              <a:t>saklanan</a:t>
            </a:r>
            <a:r>
              <a:rPr lang="en-US" dirty="0" smtClean="0"/>
              <a:t> </a:t>
            </a:r>
            <a:r>
              <a:rPr lang="en-US" dirty="0" err="1" smtClean="0"/>
              <a:t>verilere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ulaşabilmek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kullanabilmektir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sz="2400" b="1" dirty="0" err="1" smtClean="0">
                <a:solidFill>
                  <a:srgbClr val="C00000"/>
                </a:solidFill>
              </a:rPr>
              <a:t>Veri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Saklama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Yontemleri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Nelerdir</a:t>
            </a:r>
            <a:r>
              <a:rPr lang="en-US" sz="2400" b="1" dirty="0" smtClean="0">
                <a:solidFill>
                  <a:srgbClr val="C00000"/>
                </a:solidFill>
              </a:rPr>
              <a:t> ?</a:t>
            </a:r>
          </a:p>
          <a:p>
            <a:endParaRPr lang="en-US" sz="2400" b="1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Bilgisayar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notepad </a:t>
            </a:r>
            <a:r>
              <a:rPr lang="en-US" dirty="0" err="1" smtClean="0"/>
              <a:t>kullanarak</a:t>
            </a:r>
            <a:r>
              <a:rPr lang="en-US" dirty="0" smtClean="0"/>
              <a:t> </a:t>
            </a:r>
            <a:r>
              <a:rPr lang="en-US" dirty="0" err="1" smtClean="0"/>
              <a:t>metin</a:t>
            </a:r>
            <a:r>
              <a:rPr lang="en-US" dirty="0" smtClean="0"/>
              <a:t> </a:t>
            </a:r>
            <a:r>
              <a:rPr lang="en-US" dirty="0" err="1" smtClean="0"/>
              <a:t>tabanlı</a:t>
            </a:r>
            <a:r>
              <a:rPr lang="en-US" dirty="0" smtClean="0"/>
              <a:t> </a:t>
            </a:r>
            <a:r>
              <a:rPr lang="en-US" dirty="0" err="1" smtClean="0"/>
              <a:t>basit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dosyada</a:t>
            </a:r>
            <a:r>
              <a:rPr lang="en-US" dirty="0" smtClean="0"/>
              <a:t> </a:t>
            </a:r>
            <a:r>
              <a:rPr lang="en-US" dirty="0" err="1" smtClean="0"/>
              <a:t>depolanması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gorunuste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saklama</a:t>
            </a:r>
            <a:r>
              <a:rPr lang="en-US" dirty="0" smtClean="0"/>
              <a:t> </a:t>
            </a:r>
            <a:r>
              <a:rPr lang="en-US" dirty="0" err="1" smtClean="0"/>
              <a:t>yöntemidir</a:t>
            </a:r>
            <a:r>
              <a:rPr lang="en-US" dirty="0" smtClean="0"/>
              <a:t> </a:t>
            </a:r>
            <a:r>
              <a:rPr lang="en-US" dirty="0" err="1" smtClean="0"/>
              <a:t>diyebiliriz</a:t>
            </a:r>
            <a:r>
              <a:rPr lang="en-US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Tablo</a:t>
            </a:r>
            <a:r>
              <a:rPr lang="en-US" dirty="0" smtClean="0"/>
              <a:t> </a:t>
            </a:r>
            <a:r>
              <a:rPr lang="en-US" dirty="0" err="1" smtClean="0"/>
              <a:t>yapısında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saklamamızı</a:t>
            </a:r>
            <a:r>
              <a:rPr lang="en-US" dirty="0" smtClean="0"/>
              <a:t> </a:t>
            </a:r>
            <a:r>
              <a:rPr lang="en-US" dirty="0" err="1" smtClean="0"/>
              <a:t>sağlayan</a:t>
            </a:r>
            <a:r>
              <a:rPr lang="en-US" dirty="0" smtClean="0"/>
              <a:t> </a:t>
            </a:r>
            <a:r>
              <a:rPr lang="en-US" dirty="0" err="1" smtClean="0"/>
              <a:t>Microsoft’un</a:t>
            </a:r>
            <a:r>
              <a:rPr lang="en-US" dirty="0" smtClean="0"/>
              <a:t> </a:t>
            </a:r>
            <a:r>
              <a:rPr lang="en-US" dirty="0" err="1" smtClean="0"/>
              <a:t>sunmus</a:t>
            </a:r>
            <a:r>
              <a:rPr lang="en-US" dirty="0" smtClean="0"/>
              <a:t> </a:t>
            </a:r>
            <a:r>
              <a:rPr lang="en-US" dirty="0" err="1" smtClean="0"/>
              <a:t>oldugu</a:t>
            </a:r>
            <a:r>
              <a:rPr lang="en-US" dirty="0" smtClean="0"/>
              <a:t> </a:t>
            </a:r>
            <a:r>
              <a:rPr lang="en-US" dirty="0" err="1" smtClean="0"/>
              <a:t>cozumlerde</a:t>
            </a:r>
            <a:r>
              <a:rPr lang="en-US" dirty="0" smtClean="0"/>
              <a:t> Excel </a:t>
            </a:r>
            <a:r>
              <a:rPr lang="en-US" dirty="0" err="1" smtClean="0"/>
              <a:t>ve</a:t>
            </a:r>
            <a:r>
              <a:rPr lang="en-US" dirty="0" smtClean="0"/>
              <a:t> Access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arayuz</a:t>
            </a:r>
            <a:r>
              <a:rPr lang="en-US" dirty="0" smtClean="0"/>
              <a:t> </a:t>
            </a:r>
            <a:r>
              <a:rPr lang="en-US" dirty="0" err="1" smtClean="0"/>
              <a:t>uygulamalari</a:t>
            </a:r>
            <a:r>
              <a:rPr lang="en-US" dirty="0" smtClean="0"/>
              <a:t> </a:t>
            </a:r>
            <a:r>
              <a:rPr lang="en-US" dirty="0" err="1" smtClean="0"/>
              <a:t>ornek</a:t>
            </a:r>
            <a:r>
              <a:rPr lang="en-US" dirty="0" smtClean="0"/>
              <a:t> </a:t>
            </a:r>
            <a:r>
              <a:rPr lang="en-US" dirty="0" err="1" smtClean="0"/>
              <a:t>gösterilebilir</a:t>
            </a:r>
            <a:r>
              <a:rPr lang="en-US" dirty="0" smtClean="0"/>
              <a:t>.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bunlara</a:t>
            </a:r>
            <a:r>
              <a:rPr lang="en-US" dirty="0" smtClean="0"/>
              <a:t> </a:t>
            </a:r>
            <a:r>
              <a:rPr lang="en-US" dirty="0" err="1" smtClean="0"/>
              <a:t>benzer</a:t>
            </a:r>
            <a:r>
              <a:rPr lang="en-US" dirty="0" smtClean="0"/>
              <a:t> </a:t>
            </a:r>
            <a:r>
              <a:rPr lang="en-US" dirty="0" err="1" smtClean="0"/>
              <a:t>sekilde</a:t>
            </a:r>
            <a:r>
              <a:rPr lang="en-US" dirty="0" smtClean="0"/>
              <a:t> </a:t>
            </a:r>
            <a:r>
              <a:rPr lang="en-US" dirty="0" err="1" smtClean="0"/>
              <a:t>OpenOffice’in</a:t>
            </a:r>
            <a:r>
              <a:rPr lang="en-US" dirty="0" smtClean="0"/>
              <a:t> biz </a:t>
            </a:r>
            <a:r>
              <a:rPr lang="en-US" dirty="0" err="1" smtClean="0"/>
              <a:t>kullanicilara</a:t>
            </a:r>
            <a:r>
              <a:rPr lang="en-US" dirty="0" smtClean="0"/>
              <a:t> </a:t>
            </a:r>
            <a:r>
              <a:rPr lang="en-US" dirty="0" err="1" smtClean="0"/>
              <a:t>sunmus</a:t>
            </a:r>
            <a:r>
              <a:rPr lang="en-US" dirty="0" smtClean="0"/>
              <a:t> </a:t>
            </a:r>
            <a:r>
              <a:rPr lang="en-US" dirty="0" err="1" smtClean="0"/>
              <a:t>oldugu</a:t>
            </a:r>
            <a:r>
              <a:rPr lang="en-US" dirty="0" smtClean="0"/>
              <a:t> Calc </a:t>
            </a:r>
            <a:r>
              <a:rPr lang="en-US" dirty="0" err="1" smtClean="0"/>
              <a:t>veya</a:t>
            </a:r>
            <a:r>
              <a:rPr lang="en-US" dirty="0" smtClean="0"/>
              <a:t> Base </a:t>
            </a:r>
            <a:r>
              <a:rPr lang="en-US" dirty="0" err="1" smtClean="0"/>
              <a:t>arayuz</a:t>
            </a:r>
            <a:r>
              <a:rPr lang="en-US" dirty="0" smtClean="0"/>
              <a:t> </a:t>
            </a:r>
            <a:r>
              <a:rPr lang="en-US" dirty="0" err="1" smtClean="0"/>
              <a:t>uygulamalarida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saklamak</a:t>
            </a:r>
            <a:r>
              <a:rPr lang="en-US" dirty="0" smtClean="0"/>
              <a:t> </a:t>
            </a:r>
            <a:r>
              <a:rPr lang="en-US" dirty="0" err="1" smtClean="0"/>
              <a:t>icin</a:t>
            </a:r>
            <a:r>
              <a:rPr lang="en-US" dirty="0" smtClean="0"/>
              <a:t> </a:t>
            </a:r>
            <a:r>
              <a:rPr lang="en-US" dirty="0" err="1" smtClean="0"/>
              <a:t>ornek</a:t>
            </a:r>
            <a:r>
              <a:rPr lang="en-US" dirty="0" smtClean="0"/>
              <a:t> </a:t>
            </a:r>
            <a:r>
              <a:rPr lang="en-US" dirty="0" err="1" smtClean="0"/>
              <a:t>verileribilir</a:t>
            </a:r>
            <a:r>
              <a:rPr lang="en-US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Peki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buyuk</a:t>
            </a:r>
            <a:r>
              <a:rPr lang="en-US" dirty="0" smtClean="0"/>
              <a:t> </a:t>
            </a:r>
            <a:r>
              <a:rPr lang="en-US" dirty="0" err="1" smtClean="0"/>
              <a:t>verilerde</a:t>
            </a:r>
            <a:r>
              <a:rPr lang="en-US" dirty="0" smtClean="0"/>
              <a:t> </a:t>
            </a:r>
            <a:r>
              <a:rPr lang="en-US" dirty="0" err="1" smtClean="0"/>
              <a:t>neler</a:t>
            </a:r>
            <a:r>
              <a:rPr lang="en-US" dirty="0" smtClean="0"/>
              <a:t> </a:t>
            </a:r>
            <a:r>
              <a:rPr lang="en-US" dirty="0" err="1" smtClean="0"/>
              <a:t>yapmamiz</a:t>
            </a:r>
            <a:r>
              <a:rPr lang="en-US" dirty="0" smtClean="0"/>
              <a:t>, </a:t>
            </a:r>
            <a:r>
              <a:rPr lang="en-US" dirty="0" err="1" smtClean="0"/>
              <a:t>neyi</a:t>
            </a:r>
            <a:r>
              <a:rPr lang="en-US" dirty="0" smtClean="0"/>
              <a:t> </a:t>
            </a:r>
            <a:r>
              <a:rPr lang="en-US" dirty="0" err="1" smtClean="0"/>
              <a:t>nerede</a:t>
            </a:r>
            <a:r>
              <a:rPr lang="en-US" dirty="0" smtClean="0"/>
              <a:t> </a:t>
            </a:r>
            <a:r>
              <a:rPr lang="en-US" dirty="0" err="1" smtClean="0"/>
              <a:t>kullanmamiz</a:t>
            </a:r>
            <a:r>
              <a:rPr lang="en-US" dirty="0" smtClean="0"/>
              <a:t> </a:t>
            </a:r>
            <a:r>
              <a:rPr lang="en-US" dirty="0" err="1" smtClean="0"/>
              <a:t>gerekiyor</a:t>
            </a:r>
            <a:r>
              <a:rPr lang="en-US" dirty="0" smtClean="0"/>
              <a:t>. </a:t>
            </a:r>
            <a:r>
              <a:rPr lang="en-US" dirty="0" err="1" smtClean="0"/>
              <a:t>Asil</a:t>
            </a:r>
            <a:r>
              <a:rPr lang="en-US" dirty="0" smtClean="0"/>
              <a:t> </a:t>
            </a:r>
            <a:r>
              <a:rPr lang="en-US" dirty="0" err="1" smtClean="0"/>
              <a:t>onemli</a:t>
            </a:r>
            <a:r>
              <a:rPr lang="en-US" dirty="0" smtClean="0"/>
              <a:t> </a:t>
            </a:r>
            <a:r>
              <a:rPr lang="en-US" dirty="0" err="1" smtClean="0"/>
              <a:t>sorun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50758"/>
            <a:ext cx="86868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</a:rPr>
              <a:t>Veri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Tabani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Kavrami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tabanı</a:t>
            </a:r>
            <a:r>
              <a:rPr lang="en-US" dirty="0" smtClean="0"/>
              <a:t> (Database)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tiplerdeki</a:t>
            </a:r>
            <a:r>
              <a:rPr lang="en-US" dirty="0" smtClean="0"/>
              <a:t> </a:t>
            </a:r>
            <a:r>
              <a:rPr lang="en-US" dirty="0" err="1" smtClean="0"/>
              <a:t>verileri</a:t>
            </a:r>
            <a:r>
              <a:rPr lang="en-US" dirty="0" smtClean="0"/>
              <a:t> </a:t>
            </a:r>
            <a:r>
              <a:rPr lang="en-US" dirty="0" err="1" smtClean="0"/>
              <a:t>düzenli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saklamamızı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kullanmamızı</a:t>
            </a:r>
            <a:r>
              <a:rPr lang="en-US" dirty="0" smtClean="0"/>
              <a:t> </a:t>
            </a:r>
            <a:r>
              <a:rPr lang="en-US" dirty="0" err="1" smtClean="0"/>
              <a:t>sağlayan</a:t>
            </a:r>
            <a:r>
              <a:rPr lang="en-US" dirty="0" smtClean="0"/>
              <a:t> </a:t>
            </a:r>
            <a:r>
              <a:rPr lang="en-US" dirty="0" err="1" smtClean="0"/>
              <a:t>depolama</a:t>
            </a:r>
            <a:r>
              <a:rPr lang="en-US" dirty="0" smtClean="0"/>
              <a:t> </a:t>
            </a:r>
            <a:r>
              <a:rPr lang="en-US" dirty="0" err="1" smtClean="0"/>
              <a:t>ortamıdır</a:t>
            </a:r>
            <a:r>
              <a:rPr lang="en-US" dirty="0" smtClean="0"/>
              <a:t>.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ortamlari</a:t>
            </a:r>
            <a:r>
              <a:rPr lang="en-US" dirty="0" smtClean="0"/>
              <a:t> </a:t>
            </a:r>
            <a:r>
              <a:rPr lang="en-US" dirty="0" err="1" smtClean="0"/>
              <a:t>kullanarak</a:t>
            </a:r>
            <a:r>
              <a:rPr lang="en-US" dirty="0" smtClean="0"/>
              <a:t> </a:t>
            </a:r>
            <a:r>
              <a:rPr lang="en-US" dirty="0" err="1" smtClean="0"/>
              <a:t>veriyi</a:t>
            </a:r>
            <a:r>
              <a:rPr lang="en-US" dirty="0" smtClean="0"/>
              <a:t> </a:t>
            </a:r>
            <a:r>
              <a:rPr lang="en-US" dirty="0" err="1" smtClean="0"/>
              <a:t>hatasız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sağlıklı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biçimde</a:t>
            </a:r>
            <a:r>
              <a:rPr lang="en-US" dirty="0" smtClean="0"/>
              <a:t> </a:t>
            </a:r>
            <a:r>
              <a:rPr lang="en-US" dirty="0" err="1" smtClean="0"/>
              <a:t>işlemek</a:t>
            </a:r>
            <a:r>
              <a:rPr lang="en-US" dirty="0" smtClean="0"/>
              <a:t> de </a:t>
            </a:r>
            <a:r>
              <a:rPr lang="en-US" dirty="0" err="1" smtClean="0"/>
              <a:t>islerimizi</a:t>
            </a:r>
            <a:r>
              <a:rPr lang="en-US" dirty="0" smtClean="0"/>
              <a:t> </a:t>
            </a:r>
            <a:r>
              <a:rPr lang="en-US" dirty="0" err="1" smtClean="0"/>
              <a:t>kolaylaştiracaktir</a:t>
            </a:r>
            <a:r>
              <a:rPr lang="en-US" dirty="0" smtClean="0"/>
              <a:t>.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tabanı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istediğimiz</a:t>
            </a:r>
            <a:r>
              <a:rPr lang="en-US" dirty="0" smtClean="0"/>
              <a:t> </a:t>
            </a:r>
            <a:r>
              <a:rPr lang="en-US" dirty="0" err="1" smtClean="0"/>
              <a:t>verileri</a:t>
            </a:r>
            <a:r>
              <a:rPr lang="en-US" dirty="0" smtClean="0"/>
              <a:t> </a:t>
            </a:r>
            <a:r>
              <a:rPr lang="en-US" dirty="0" err="1" smtClean="0"/>
              <a:t>depolayabilir</a:t>
            </a:r>
            <a:r>
              <a:rPr lang="en-US" dirty="0" smtClean="0"/>
              <a:t>, </a:t>
            </a:r>
            <a:r>
              <a:rPr lang="en-US" dirty="0" err="1" smtClean="0"/>
              <a:t>depolanan</a:t>
            </a:r>
            <a:r>
              <a:rPr lang="en-US" dirty="0" smtClean="0"/>
              <a:t> </a:t>
            </a:r>
            <a:r>
              <a:rPr lang="en-US" dirty="0" err="1" smtClean="0"/>
              <a:t>verileri</a:t>
            </a:r>
            <a:r>
              <a:rPr lang="en-US" dirty="0" smtClean="0"/>
              <a:t> </a:t>
            </a:r>
            <a:r>
              <a:rPr lang="en-US" dirty="0" err="1" smtClean="0"/>
              <a:t>çağırırken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şartlar</a:t>
            </a:r>
            <a:r>
              <a:rPr lang="en-US" dirty="0" smtClean="0"/>
              <a:t> </a:t>
            </a:r>
            <a:r>
              <a:rPr lang="en-US" dirty="0" err="1" smtClean="0"/>
              <a:t>belirtebilir</a:t>
            </a:r>
            <a:r>
              <a:rPr lang="en-US" dirty="0" smtClean="0"/>
              <a:t>, </a:t>
            </a:r>
            <a:r>
              <a:rPr lang="en-US" dirty="0" err="1" smtClean="0"/>
              <a:t>verileri</a:t>
            </a:r>
            <a:r>
              <a:rPr lang="en-US" dirty="0" smtClean="0"/>
              <a:t> </a:t>
            </a:r>
            <a:r>
              <a:rPr lang="en-US" dirty="0" err="1" smtClean="0"/>
              <a:t>değiştirebilir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silebiliriz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Günümüzde</a:t>
            </a:r>
            <a:r>
              <a:rPr lang="en-US" dirty="0" smtClean="0"/>
              <a:t> </a:t>
            </a:r>
            <a:r>
              <a:rPr lang="en-US" dirty="0" err="1" smtClean="0"/>
              <a:t>veritabanları</a:t>
            </a:r>
            <a:r>
              <a:rPr lang="en-US" dirty="0" smtClean="0"/>
              <a:t> </a:t>
            </a:r>
            <a:r>
              <a:rPr lang="en-US" dirty="0" err="1" smtClean="0"/>
              <a:t>hemen</a:t>
            </a:r>
            <a:r>
              <a:rPr lang="en-US" dirty="0" smtClean="0"/>
              <a:t> </a:t>
            </a:r>
            <a:r>
              <a:rPr lang="en-US" dirty="0" err="1" smtClean="0"/>
              <a:t>hemen</a:t>
            </a:r>
            <a:r>
              <a:rPr lang="en-US" dirty="0" smtClean="0"/>
              <a:t> her </a:t>
            </a:r>
            <a:r>
              <a:rPr lang="en-US" dirty="0" err="1" smtClean="0"/>
              <a:t>alanda</a:t>
            </a:r>
            <a:r>
              <a:rPr lang="en-US" dirty="0" smtClean="0"/>
              <a:t> </a:t>
            </a:r>
            <a:r>
              <a:rPr lang="en-US" dirty="0" err="1" smtClean="0"/>
              <a:t>sıklıkla</a:t>
            </a:r>
            <a:r>
              <a:rPr lang="en-US" dirty="0" smtClean="0"/>
              <a:t> </a:t>
            </a:r>
            <a:r>
              <a:rPr lang="en-US" dirty="0" err="1" smtClean="0"/>
              <a:t>kullanılmaktadır</a:t>
            </a:r>
            <a:r>
              <a:rPr lang="en-US" dirty="0" smtClean="0"/>
              <a:t>. Bu </a:t>
            </a:r>
            <a:r>
              <a:rPr lang="en-US" dirty="0" err="1" smtClean="0"/>
              <a:t>alanlara</a:t>
            </a:r>
            <a:r>
              <a:rPr lang="en-US" dirty="0" smtClean="0"/>
              <a:t> </a:t>
            </a:r>
            <a:r>
              <a:rPr lang="en-US" dirty="0" err="1" smtClean="0"/>
              <a:t>örnek</a:t>
            </a:r>
            <a:r>
              <a:rPr lang="en-US" dirty="0" smtClean="0"/>
              <a:t> </a:t>
            </a:r>
            <a:r>
              <a:rPr lang="en-US" dirty="0" err="1" smtClean="0"/>
              <a:t>verecek</a:t>
            </a:r>
            <a:r>
              <a:rPr lang="en-US" dirty="0" smtClean="0"/>
              <a:t> </a:t>
            </a:r>
            <a:r>
              <a:rPr lang="en-US" dirty="0" err="1" smtClean="0"/>
              <a:t>olursak</a:t>
            </a:r>
            <a:r>
              <a:rPr lang="en-US" dirty="0" smtClean="0"/>
              <a:t>; 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r>
              <a:rPr lang="en-US" dirty="0" smtClean="0"/>
              <a:t>- </a:t>
            </a:r>
            <a:r>
              <a:rPr lang="en-US" dirty="0" err="1" smtClean="0"/>
              <a:t>Kişisel</a:t>
            </a:r>
            <a:r>
              <a:rPr lang="en-US" dirty="0" smtClean="0"/>
              <a:t> </a:t>
            </a:r>
            <a:r>
              <a:rPr lang="en-US" dirty="0" err="1" smtClean="0"/>
              <a:t>adres</a:t>
            </a:r>
            <a:r>
              <a:rPr lang="en-US" dirty="0" smtClean="0"/>
              <a:t> </a:t>
            </a:r>
            <a:r>
              <a:rPr lang="en-US" dirty="0" err="1" smtClean="0"/>
              <a:t>defterleri</a:t>
            </a:r>
            <a:r>
              <a:rPr lang="en-US" dirty="0" smtClean="0"/>
              <a:t> </a:t>
            </a:r>
          </a:p>
          <a:p>
            <a:r>
              <a:rPr lang="en-US" dirty="0" smtClean="0"/>
              <a:t>- </a:t>
            </a:r>
            <a:r>
              <a:rPr lang="en-US" dirty="0" err="1" smtClean="0"/>
              <a:t>Telefon</a:t>
            </a:r>
            <a:r>
              <a:rPr lang="en-US" dirty="0" smtClean="0"/>
              <a:t> </a:t>
            </a:r>
            <a:r>
              <a:rPr lang="en-US" dirty="0" err="1" smtClean="0"/>
              <a:t>rehberi</a:t>
            </a:r>
            <a:r>
              <a:rPr lang="en-US" dirty="0" smtClean="0"/>
              <a:t> </a:t>
            </a:r>
          </a:p>
          <a:p>
            <a:r>
              <a:rPr lang="en-US" dirty="0" smtClean="0"/>
              <a:t>- Online </a:t>
            </a:r>
            <a:r>
              <a:rPr lang="en-US" dirty="0" err="1" smtClean="0"/>
              <a:t>sözlükler</a:t>
            </a:r>
            <a:r>
              <a:rPr lang="en-US" dirty="0" smtClean="0"/>
              <a:t> </a:t>
            </a:r>
          </a:p>
          <a:p>
            <a:pPr>
              <a:buFontTx/>
              <a:buChar char="-"/>
            </a:pPr>
            <a:r>
              <a:rPr lang="en-US" dirty="0" err="1" smtClean="0"/>
              <a:t>Kütüphane</a:t>
            </a:r>
            <a:r>
              <a:rPr lang="en-US" dirty="0" smtClean="0"/>
              <a:t> </a:t>
            </a:r>
            <a:r>
              <a:rPr lang="en-US" dirty="0" err="1" smtClean="0"/>
              <a:t>sistemler</a:t>
            </a:r>
            <a:endParaRPr lang="en-US" dirty="0" smtClean="0"/>
          </a:p>
          <a:p>
            <a:r>
              <a:rPr lang="en-US" dirty="0" smtClean="0"/>
              <a:t>- </a:t>
            </a:r>
            <a:r>
              <a:rPr lang="en-US" dirty="0" err="1" smtClean="0"/>
              <a:t>Ödeme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sistemleri</a:t>
            </a:r>
            <a:r>
              <a:rPr lang="en-US" dirty="0" smtClean="0"/>
              <a:t> </a:t>
            </a:r>
          </a:p>
          <a:p>
            <a:r>
              <a:rPr lang="en-US" dirty="0" smtClean="0"/>
              <a:t>- </a:t>
            </a:r>
            <a:r>
              <a:rPr lang="en-US" dirty="0" err="1" smtClean="0"/>
              <a:t>Ürün</a:t>
            </a:r>
            <a:r>
              <a:rPr lang="en-US" dirty="0" smtClean="0"/>
              <a:t> </a:t>
            </a:r>
            <a:r>
              <a:rPr lang="en-US" dirty="0" err="1" smtClean="0"/>
              <a:t>satış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sipariş</a:t>
            </a:r>
            <a:r>
              <a:rPr lang="en-US" dirty="0" smtClean="0"/>
              <a:t> </a:t>
            </a:r>
            <a:r>
              <a:rPr lang="en-US" dirty="0" err="1" smtClean="0"/>
              <a:t>sistemleri</a:t>
            </a:r>
            <a:r>
              <a:rPr lang="en-US" dirty="0" smtClean="0"/>
              <a:t> </a:t>
            </a:r>
          </a:p>
          <a:p>
            <a:r>
              <a:rPr lang="en-US" dirty="0" smtClean="0"/>
              <a:t>- E-</a:t>
            </a:r>
            <a:r>
              <a:rPr lang="en-US" dirty="0" err="1" smtClean="0"/>
              <a:t>Ticaret</a:t>
            </a:r>
            <a:r>
              <a:rPr lang="en-US" dirty="0" smtClean="0"/>
              <a:t> </a:t>
            </a:r>
            <a:r>
              <a:rPr lang="en-US" dirty="0" err="1" smtClean="0"/>
              <a:t>siteleri</a:t>
            </a:r>
            <a:r>
              <a:rPr lang="en-US" dirty="0" smtClean="0"/>
              <a:t> </a:t>
            </a:r>
          </a:p>
          <a:p>
            <a:r>
              <a:rPr lang="en-US" dirty="0" smtClean="0"/>
              <a:t>- Banka </a:t>
            </a:r>
            <a:r>
              <a:rPr lang="en-US" dirty="0" err="1" smtClean="0"/>
              <a:t>sistemleri</a:t>
            </a:r>
            <a:r>
              <a:rPr lang="en-US" dirty="0" smtClean="0"/>
              <a:t> </a:t>
            </a:r>
          </a:p>
          <a:p>
            <a:r>
              <a:rPr lang="en-US" dirty="0" smtClean="0"/>
              <a:t>- </a:t>
            </a:r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sistemleri</a:t>
            </a:r>
            <a:r>
              <a:rPr lang="en-US" dirty="0" smtClean="0"/>
              <a:t> </a:t>
            </a:r>
          </a:p>
          <a:p>
            <a:r>
              <a:rPr lang="en-US" dirty="0" smtClean="0"/>
              <a:t>- </a:t>
            </a:r>
            <a:r>
              <a:rPr lang="en-US" dirty="0" err="1" smtClean="0"/>
              <a:t>Hastane</a:t>
            </a:r>
            <a:r>
              <a:rPr lang="en-US" dirty="0" smtClean="0"/>
              <a:t> </a:t>
            </a:r>
            <a:r>
              <a:rPr lang="en-US" dirty="0" err="1" smtClean="0"/>
              <a:t>sistemleri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81000"/>
            <a:ext cx="868680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</a:rPr>
              <a:t>Veri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Tabani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Yonetim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Sistemleri</a:t>
            </a:r>
            <a:endParaRPr lang="en-US" sz="2400" b="1" dirty="0" smtClean="0">
              <a:solidFill>
                <a:srgbClr val="C00000"/>
              </a:solidFill>
            </a:endParaRPr>
          </a:p>
          <a:p>
            <a:r>
              <a:rPr lang="en-US" sz="2000" b="1" dirty="0" err="1" smtClean="0">
                <a:solidFill>
                  <a:schemeClr val="bg1"/>
                </a:solidFill>
              </a:rPr>
              <a:t>DataBase</a:t>
            </a:r>
            <a:r>
              <a:rPr lang="en-US" sz="2000" b="1" dirty="0" smtClean="0">
                <a:solidFill>
                  <a:schemeClr val="bg1"/>
                </a:solidFill>
              </a:rPr>
              <a:t> Management System - DBMS</a:t>
            </a:r>
          </a:p>
          <a:p>
            <a:endParaRPr lang="en-US" sz="2400" b="1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tabanında</a:t>
            </a:r>
            <a:r>
              <a:rPr lang="en-US" dirty="0" smtClean="0"/>
              <a:t> </a:t>
            </a:r>
            <a:r>
              <a:rPr lang="en-US" dirty="0" err="1" smtClean="0"/>
              <a:t>tutulacak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verilerin</a:t>
            </a:r>
            <a:r>
              <a:rPr lang="en-US" dirty="0" smtClean="0"/>
              <a:t> </a:t>
            </a:r>
            <a:r>
              <a:rPr lang="en-US" dirty="0" err="1" smtClean="0"/>
              <a:t>uyacağı</a:t>
            </a:r>
            <a:r>
              <a:rPr lang="en-US" dirty="0" smtClean="0"/>
              <a:t> </a:t>
            </a:r>
            <a:r>
              <a:rPr lang="en-US" dirty="0" err="1" smtClean="0"/>
              <a:t>standartları</a:t>
            </a:r>
            <a:r>
              <a:rPr lang="en-US" dirty="0" smtClean="0"/>
              <a:t>,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verilere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erişilebileceğini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verilerin</a:t>
            </a:r>
            <a:r>
              <a:rPr lang="en-US" dirty="0" smtClean="0"/>
              <a:t> disk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tutulacağını</a:t>
            </a:r>
            <a:r>
              <a:rPr lang="en-US" dirty="0" smtClean="0"/>
              <a:t> </a:t>
            </a:r>
            <a:r>
              <a:rPr lang="en-US" dirty="0" err="1" smtClean="0"/>
              <a:t>belirleyen</a:t>
            </a:r>
            <a:r>
              <a:rPr lang="en-US" dirty="0" smtClean="0"/>
              <a:t> </a:t>
            </a:r>
            <a:r>
              <a:rPr lang="en-US" dirty="0" err="1" smtClean="0"/>
              <a:t>sistemlerdir</a:t>
            </a:r>
            <a:r>
              <a:rPr lang="en-US" dirty="0" smtClean="0"/>
              <a:t>. </a:t>
            </a:r>
          </a:p>
          <a:p>
            <a:endParaRPr lang="en-US" b="1" dirty="0" smtClean="0">
              <a:solidFill>
                <a:srgbClr val="C00000"/>
              </a:solidFill>
            </a:endParaRPr>
          </a:p>
          <a:p>
            <a:r>
              <a:rPr lang="en-US" sz="2400" b="1" dirty="0" err="1" smtClean="0">
                <a:solidFill>
                  <a:srgbClr val="C00000"/>
                </a:solidFill>
              </a:rPr>
              <a:t>İlişkisel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Veri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Tabanı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Yönetim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Sistemi</a:t>
            </a:r>
            <a:endParaRPr lang="en-US" sz="2400" b="1" dirty="0" smtClean="0">
              <a:solidFill>
                <a:srgbClr val="C00000"/>
              </a:solidFill>
            </a:endParaRPr>
          </a:p>
          <a:p>
            <a:r>
              <a:rPr lang="en-US" sz="2000" b="1" dirty="0" smtClean="0">
                <a:solidFill>
                  <a:schemeClr val="bg1"/>
                </a:solidFill>
              </a:rPr>
              <a:t>Relational Database Management System – RDBMS</a:t>
            </a:r>
          </a:p>
          <a:p>
            <a:endParaRPr lang="en-US" sz="2000" b="1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 smtClean="0"/>
              <a:t>Veri</a:t>
            </a:r>
            <a:r>
              <a:rPr lang="en-US" sz="2000" dirty="0" smtClean="0"/>
              <a:t> </a:t>
            </a:r>
            <a:r>
              <a:rPr lang="en-US" sz="2000" dirty="0" err="1" smtClean="0"/>
              <a:t>tabanı</a:t>
            </a:r>
            <a:r>
              <a:rPr lang="en-US" sz="2000" dirty="0" smtClean="0"/>
              <a:t> </a:t>
            </a:r>
            <a:r>
              <a:rPr lang="en-US" sz="2000" dirty="0" err="1" smtClean="0"/>
              <a:t>mimarisi</a:t>
            </a:r>
            <a:r>
              <a:rPr lang="en-US" sz="2000" dirty="0" smtClean="0"/>
              <a:t> </a:t>
            </a:r>
            <a:r>
              <a:rPr lang="en-US" sz="2000" dirty="0" err="1" smtClean="0"/>
              <a:t>olan</a:t>
            </a:r>
            <a:r>
              <a:rPr lang="en-US" sz="2000" dirty="0" smtClean="0"/>
              <a:t> </a:t>
            </a:r>
            <a:r>
              <a:rPr lang="en-US" sz="2000" dirty="0" err="1" smtClean="0"/>
              <a:t>ilişkisel</a:t>
            </a:r>
            <a:r>
              <a:rPr lang="en-US" sz="2000" dirty="0" smtClean="0"/>
              <a:t> </a:t>
            </a:r>
            <a:r>
              <a:rPr lang="en-US" sz="2000" dirty="0" err="1" smtClean="0"/>
              <a:t>veritabanlarında</a:t>
            </a:r>
            <a:r>
              <a:rPr lang="en-US" sz="2000" dirty="0" smtClean="0"/>
              <a:t> </a:t>
            </a:r>
            <a:r>
              <a:rPr lang="en-US" sz="2000" b="1" dirty="0" err="1" smtClean="0"/>
              <a:t>veriler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u="sng" dirty="0" err="1" smtClean="0">
                <a:solidFill>
                  <a:srgbClr val="C00000"/>
                </a:solidFill>
              </a:rPr>
              <a:t>tablolar</a:t>
            </a:r>
            <a:r>
              <a:rPr lang="en-US" sz="2000" b="1" u="sng" dirty="0" smtClean="0">
                <a:solidFill>
                  <a:srgbClr val="C00000"/>
                </a:solidFill>
              </a:rPr>
              <a:t>, </a:t>
            </a:r>
            <a:r>
              <a:rPr lang="en-US" sz="2000" b="1" u="sng" dirty="0" err="1" smtClean="0">
                <a:solidFill>
                  <a:srgbClr val="C00000"/>
                </a:solidFill>
              </a:rPr>
              <a:t>satırlar</a:t>
            </a:r>
            <a:r>
              <a:rPr lang="en-US" sz="2000" b="1" u="sng" dirty="0" smtClean="0">
                <a:solidFill>
                  <a:srgbClr val="C00000"/>
                </a:solidFill>
              </a:rPr>
              <a:t> </a:t>
            </a:r>
            <a:r>
              <a:rPr lang="en-US" sz="2000" b="1" u="sng" dirty="0" err="1" smtClean="0">
                <a:solidFill>
                  <a:srgbClr val="C00000"/>
                </a:solidFill>
              </a:rPr>
              <a:t>ve</a:t>
            </a:r>
            <a:r>
              <a:rPr lang="en-US" sz="2000" b="1" u="sng" dirty="0" smtClean="0">
                <a:solidFill>
                  <a:srgbClr val="C00000"/>
                </a:solidFill>
              </a:rPr>
              <a:t> </a:t>
            </a:r>
            <a:r>
              <a:rPr lang="en-US" sz="2000" b="1" u="sng" dirty="0" err="1" smtClean="0">
                <a:solidFill>
                  <a:srgbClr val="C00000"/>
                </a:solidFill>
              </a:rPr>
              <a:t>alanlar</a:t>
            </a:r>
            <a:r>
              <a:rPr lang="en-US" sz="2000" u="sng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/>
              <a:t>halinde</a:t>
            </a:r>
            <a:r>
              <a:rPr lang="en-US" sz="2000" dirty="0" smtClean="0"/>
              <a:t> </a:t>
            </a:r>
            <a:r>
              <a:rPr lang="en-US" sz="2000" dirty="0" err="1" smtClean="0"/>
              <a:t>tutulmaktadır</a:t>
            </a:r>
            <a:r>
              <a:rPr lang="en-US" sz="2000" dirty="0" smtClean="0"/>
              <a:t>. Bu </a:t>
            </a:r>
            <a:r>
              <a:rPr lang="en-US" sz="2000" dirty="0" err="1" smtClean="0"/>
              <a:t>sayede</a:t>
            </a:r>
            <a:r>
              <a:rPr lang="en-US" sz="2000" dirty="0" smtClean="0"/>
              <a:t> </a:t>
            </a:r>
            <a:r>
              <a:rPr lang="en-US" sz="2000" dirty="0" err="1" smtClean="0"/>
              <a:t>veriler</a:t>
            </a:r>
            <a:r>
              <a:rPr lang="en-US" sz="2000" dirty="0" smtClean="0"/>
              <a:t> </a:t>
            </a:r>
            <a:r>
              <a:rPr lang="en-US" sz="2000" dirty="0" err="1" smtClean="0"/>
              <a:t>arasında</a:t>
            </a:r>
            <a:r>
              <a:rPr lang="en-US" sz="2000" dirty="0" smtClean="0"/>
              <a:t> </a:t>
            </a:r>
            <a:r>
              <a:rPr lang="en-US" sz="2000" dirty="0" err="1" smtClean="0"/>
              <a:t>ilişkilendirmeler</a:t>
            </a:r>
            <a:r>
              <a:rPr lang="en-US" sz="2000" dirty="0" smtClean="0"/>
              <a:t> </a:t>
            </a:r>
            <a:r>
              <a:rPr lang="en-US" sz="2000" dirty="0" err="1" smtClean="0"/>
              <a:t>yapılabilmekte</a:t>
            </a:r>
            <a:r>
              <a:rPr lang="en-US" sz="2000" dirty="0" smtClean="0"/>
              <a:t>, </a:t>
            </a:r>
            <a:r>
              <a:rPr lang="en-US" sz="2000" dirty="0" err="1" smtClean="0"/>
              <a:t>verilerin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kullanımı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yönetimi</a:t>
            </a:r>
            <a:r>
              <a:rPr lang="en-US" sz="2000" dirty="0" smtClean="0"/>
              <a:t> </a:t>
            </a:r>
            <a:r>
              <a:rPr lang="en-US" sz="2000" dirty="0" err="1" smtClean="0"/>
              <a:t>daha</a:t>
            </a:r>
            <a:r>
              <a:rPr lang="en-US" sz="2000" dirty="0" smtClean="0"/>
              <a:t> </a:t>
            </a:r>
            <a:r>
              <a:rPr lang="en-US" sz="2000" dirty="0" err="1" smtClean="0"/>
              <a:t>verimli</a:t>
            </a:r>
            <a:r>
              <a:rPr lang="en-US" sz="2000" dirty="0" smtClean="0"/>
              <a:t> hale </a:t>
            </a:r>
            <a:r>
              <a:rPr lang="en-US" sz="2000" dirty="0" err="1" smtClean="0"/>
              <a:t>getirilmektedir</a:t>
            </a:r>
            <a:r>
              <a:rPr lang="en-US" sz="2000" dirty="0" smtClean="0"/>
              <a:t>. </a:t>
            </a:r>
            <a:r>
              <a:rPr lang="en-US" sz="2000" dirty="0" err="1" smtClean="0"/>
              <a:t>İlişkisel</a:t>
            </a:r>
            <a:r>
              <a:rPr lang="en-US" sz="2000" dirty="0" smtClean="0"/>
              <a:t> </a:t>
            </a:r>
            <a:r>
              <a:rPr lang="en-US" sz="2000" dirty="0" err="1" smtClean="0"/>
              <a:t>veri</a:t>
            </a:r>
            <a:r>
              <a:rPr lang="en-US" sz="2000" dirty="0" smtClean="0"/>
              <a:t> </a:t>
            </a:r>
            <a:r>
              <a:rPr lang="en-US" sz="2000" dirty="0" err="1" smtClean="0"/>
              <a:t>tabanı</a:t>
            </a:r>
            <a:r>
              <a:rPr lang="en-US" sz="2000" dirty="0" smtClean="0"/>
              <a:t> </a:t>
            </a:r>
            <a:r>
              <a:rPr lang="en-US" sz="2000" dirty="0" err="1" smtClean="0"/>
              <a:t>mimarisini</a:t>
            </a:r>
            <a:r>
              <a:rPr lang="en-US" sz="2000" dirty="0" smtClean="0"/>
              <a:t> </a:t>
            </a:r>
            <a:r>
              <a:rPr lang="en-US" sz="2000" dirty="0" err="1" smtClean="0"/>
              <a:t>kullanan</a:t>
            </a:r>
            <a:r>
              <a:rPr lang="en-US" sz="2000" dirty="0" smtClean="0"/>
              <a:t> </a:t>
            </a:r>
            <a:r>
              <a:rPr lang="en-US" sz="2000" dirty="0" err="1" smtClean="0"/>
              <a:t>sistemlere</a:t>
            </a:r>
            <a:r>
              <a:rPr lang="en-US" sz="2000" dirty="0" smtClean="0"/>
              <a:t> de </a:t>
            </a:r>
            <a:r>
              <a:rPr lang="en-US" sz="2000" b="1" dirty="0" err="1" smtClean="0"/>
              <a:t>İlişkisel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Veri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Tabanı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Yönetim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Sistemi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adı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verilmektedir</a:t>
            </a:r>
            <a:r>
              <a:rPr lang="en-US" sz="2000" b="1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err="1" smtClean="0"/>
              <a:t>Günümüzde</a:t>
            </a:r>
            <a:r>
              <a:rPr lang="en-US" sz="2000" dirty="0" smtClean="0"/>
              <a:t> en </a:t>
            </a:r>
            <a:r>
              <a:rPr lang="en-US" sz="2000" dirty="0" err="1" smtClean="0"/>
              <a:t>sık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kullanılan</a:t>
            </a:r>
            <a:r>
              <a:rPr lang="en-US" sz="2000" dirty="0" smtClean="0"/>
              <a:t> </a:t>
            </a:r>
            <a:r>
              <a:rPr lang="en-US" sz="2000" dirty="0" err="1" smtClean="0"/>
              <a:t>ilişkisel</a:t>
            </a:r>
            <a:r>
              <a:rPr lang="en-US" sz="2000" dirty="0" smtClean="0"/>
              <a:t> </a:t>
            </a:r>
            <a:r>
              <a:rPr lang="en-US" sz="2000" dirty="0" err="1" smtClean="0"/>
              <a:t>veri</a:t>
            </a:r>
            <a:r>
              <a:rPr lang="en-US" sz="2000" dirty="0" smtClean="0"/>
              <a:t> </a:t>
            </a:r>
            <a:r>
              <a:rPr lang="en-US" sz="2000" dirty="0" err="1" smtClean="0"/>
              <a:t>tabanı</a:t>
            </a:r>
            <a:r>
              <a:rPr lang="en-US" sz="2000" dirty="0" smtClean="0"/>
              <a:t> </a:t>
            </a:r>
            <a:r>
              <a:rPr lang="en-US" sz="2000" dirty="0" err="1" smtClean="0"/>
              <a:t>yönetim</a:t>
            </a:r>
            <a:r>
              <a:rPr lang="en-US" sz="2000" dirty="0" smtClean="0"/>
              <a:t> </a:t>
            </a:r>
            <a:r>
              <a:rPr lang="en-US" sz="2000" dirty="0" err="1" smtClean="0"/>
              <a:t>sistemleri</a:t>
            </a:r>
            <a:r>
              <a:rPr lang="en-US" sz="2000" dirty="0" smtClean="0"/>
              <a:t> </a:t>
            </a:r>
            <a:r>
              <a:rPr lang="en-US" sz="2000" dirty="0" err="1" smtClean="0"/>
              <a:t>arasında</a:t>
            </a:r>
            <a:r>
              <a:rPr lang="en-US" sz="2000" dirty="0" smtClean="0"/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MySQL</a:t>
            </a:r>
            <a:r>
              <a:rPr lang="en-US" sz="2000" b="1" dirty="0" smtClean="0">
                <a:solidFill>
                  <a:srgbClr val="C00000"/>
                </a:solidFill>
              </a:rPr>
              <a:t>, Microsoft SQL Server , Oracle </a:t>
            </a:r>
            <a:r>
              <a:rPr lang="en-US" sz="2000" dirty="0" smtClean="0"/>
              <a:t>, Microsoft Access ,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PostgreSQL</a:t>
            </a:r>
            <a:r>
              <a:rPr lang="en-US" sz="2000" dirty="0" smtClean="0"/>
              <a:t> </a:t>
            </a:r>
            <a:r>
              <a:rPr lang="en-US" sz="2000" dirty="0" err="1" smtClean="0"/>
              <a:t>gösterebiliriz</a:t>
            </a:r>
            <a:r>
              <a:rPr lang="en-US" sz="2000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04800"/>
            <a:ext cx="8763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SQL (</a:t>
            </a:r>
            <a:r>
              <a:rPr lang="en-US" sz="2400" b="1" dirty="0" err="1" smtClean="0">
                <a:solidFill>
                  <a:srgbClr val="C00000"/>
                </a:solidFill>
              </a:rPr>
              <a:t>Structered</a:t>
            </a:r>
            <a:r>
              <a:rPr lang="en-US" sz="2400" b="1" dirty="0" smtClean="0">
                <a:solidFill>
                  <a:srgbClr val="C00000"/>
                </a:solidFill>
              </a:rPr>
              <a:t> Query Language) </a:t>
            </a:r>
          </a:p>
          <a:p>
            <a:r>
              <a:rPr lang="en-US" sz="2000" b="1" dirty="0" err="1" smtClean="0">
                <a:solidFill>
                  <a:schemeClr val="bg1"/>
                </a:solidFill>
              </a:rPr>
              <a:t>Yapılandırılmış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Sorgulama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Dili</a:t>
            </a:r>
            <a:endParaRPr lang="en-US" sz="2000" b="1" dirty="0" smtClean="0">
              <a:solidFill>
                <a:schemeClr val="bg1"/>
              </a:solidFill>
            </a:endParaRPr>
          </a:p>
          <a:p>
            <a:endParaRPr lang="en-US" sz="2000" b="1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Butun</a:t>
            </a:r>
            <a:r>
              <a:rPr lang="en-US" dirty="0" smtClean="0"/>
              <a:t> </a:t>
            </a:r>
            <a:r>
              <a:rPr lang="en-US" dirty="0" err="1" smtClean="0"/>
              <a:t>ilişkisel</a:t>
            </a:r>
            <a:r>
              <a:rPr lang="en-US" dirty="0" smtClean="0"/>
              <a:t> </a:t>
            </a:r>
            <a:r>
              <a:rPr lang="en-US" dirty="0" err="1" smtClean="0"/>
              <a:t>veritabanlarında</a:t>
            </a:r>
            <a:r>
              <a:rPr lang="en-US" dirty="0" smtClean="0"/>
              <a:t> </a:t>
            </a:r>
            <a:r>
              <a:rPr lang="en-US" dirty="0" err="1" smtClean="0"/>
              <a:t>standart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dildir</a:t>
            </a:r>
            <a:r>
              <a:rPr lang="en-US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SQL </a:t>
            </a:r>
            <a:r>
              <a:rPr lang="en-US" dirty="0" err="1" smtClean="0"/>
              <a:t>veritabanı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kullanıcı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iletişimi</a:t>
            </a:r>
            <a:r>
              <a:rPr lang="en-US" dirty="0" smtClean="0"/>
              <a:t> </a:t>
            </a:r>
            <a:r>
              <a:rPr lang="en-US" dirty="0" err="1" smtClean="0"/>
              <a:t>sağlar</a:t>
            </a:r>
            <a:r>
              <a:rPr lang="en-US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Hazırladığıniz</a:t>
            </a:r>
            <a:r>
              <a:rPr lang="en-US" dirty="0" smtClean="0"/>
              <a:t> </a:t>
            </a:r>
            <a:r>
              <a:rPr lang="en-US" dirty="0" err="1" smtClean="0"/>
              <a:t>sorguları</a:t>
            </a:r>
            <a:r>
              <a:rPr lang="en-US" dirty="0" smtClean="0"/>
              <a:t> </a:t>
            </a:r>
            <a:r>
              <a:rPr lang="en-US" dirty="0" err="1" smtClean="0"/>
              <a:t>kullanarak</a:t>
            </a:r>
            <a:r>
              <a:rPr lang="en-US" dirty="0" smtClean="0"/>
              <a:t> </a:t>
            </a:r>
            <a:r>
              <a:rPr lang="en-US" dirty="0" err="1" smtClean="0"/>
              <a:t>veritabanında</a:t>
            </a:r>
            <a:r>
              <a:rPr lang="en-US" dirty="0" smtClean="0"/>
              <a:t> </a:t>
            </a:r>
            <a:r>
              <a:rPr lang="en-US" dirty="0" err="1" smtClean="0"/>
              <a:t>depolanan</a:t>
            </a:r>
            <a:r>
              <a:rPr lang="en-US" dirty="0" smtClean="0"/>
              <a:t> </a:t>
            </a:r>
            <a:r>
              <a:rPr lang="en-US" dirty="0" err="1" smtClean="0"/>
              <a:t>veriler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bütün</a:t>
            </a:r>
            <a:r>
              <a:rPr lang="en-US" dirty="0" smtClean="0"/>
              <a:t> </a:t>
            </a:r>
            <a:r>
              <a:rPr lang="en-US" dirty="0" err="1" smtClean="0"/>
              <a:t>işlemleri</a:t>
            </a:r>
            <a:r>
              <a:rPr lang="en-US" dirty="0" smtClean="0"/>
              <a:t> </a:t>
            </a:r>
            <a:r>
              <a:rPr lang="en-US" dirty="0" err="1" smtClean="0"/>
              <a:t>yapabilirsiniz</a:t>
            </a:r>
            <a:r>
              <a:rPr lang="en-US" dirty="0" smtClean="0"/>
              <a:t>.</a:t>
            </a:r>
          </a:p>
          <a:p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rgbClr val="C00000"/>
                </a:solidFill>
              </a:rPr>
              <a:t>T-SQL (Transact SQL)</a:t>
            </a:r>
            <a:r>
              <a:rPr lang="en-US" sz="2000" b="1" dirty="0" smtClean="0"/>
              <a:t> </a:t>
            </a:r>
          </a:p>
          <a:p>
            <a:endParaRPr lang="en-US" sz="2000" b="1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s-ES" dirty="0" err="1" smtClean="0"/>
              <a:t>Transact</a:t>
            </a:r>
            <a:r>
              <a:rPr lang="es-ES" dirty="0" smtClean="0"/>
              <a:t> SQL </a:t>
            </a:r>
            <a:r>
              <a:rPr lang="es-ES" dirty="0" err="1" smtClean="0"/>
              <a:t>adı</a:t>
            </a:r>
            <a:r>
              <a:rPr lang="es-ES" dirty="0" smtClean="0"/>
              <a:t> </a:t>
            </a:r>
            <a:r>
              <a:rPr lang="es-ES" dirty="0" err="1" smtClean="0"/>
              <a:t>verilen</a:t>
            </a:r>
            <a:r>
              <a:rPr lang="es-ES" dirty="0" smtClean="0"/>
              <a:t> </a:t>
            </a:r>
            <a:r>
              <a:rPr lang="es-ES" dirty="0" err="1" smtClean="0"/>
              <a:t>bir</a:t>
            </a:r>
            <a:r>
              <a:rPr lang="es-ES" dirty="0" smtClean="0"/>
              <a:t> SQL </a:t>
            </a:r>
            <a:r>
              <a:rPr lang="es-ES" dirty="0" err="1" smtClean="0"/>
              <a:t>dilidir</a:t>
            </a:r>
            <a:r>
              <a:rPr lang="es-ES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performans</a:t>
            </a:r>
            <a:r>
              <a:rPr lang="en-US" dirty="0" smtClean="0"/>
              <a:t> </a:t>
            </a:r>
            <a:r>
              <a:rPr lang="en-US" dirty="0" err="1" smtClean="0"/>
              <a:t>sağlaması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SQL </a:t>
            </a:r>
            <a:r>
              <a:rPr lang="en-US" dirty="0" err="1" smtClean="0"/>
              <a:t>dili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</a:t>
            </a:r>
            <a:r>
              <a:rPr lang="en-US" dirty="0" err="1" smtClean="0"/>
              <a:t>eklentiler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fonksiyonellikler</a:t>
            </a:r>
            <a:r>
              <a:rPr lang="en-US" dirty="0" smtClean="0"/>
              <a:t> </a:t>
            </a:r>
            <a:r>
              <a:rPr lang="en-US" dirty="0" err="1" smtClean="0"/>
              <a:t>eklenerek</a:t>
            </a:r>
            <a:r>
              <a:rPr lang="en-US" dirty="0" smtClean="0"/>
              <a:t> </a:t>
            </a:r>
            <a:r>
              <a:rPr lang="en-US" dirty="0" err="1" smtClean="0"/>
              <a:t>oluşturulmuş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dildir</a:t>
            </a:r>
            <a:r>
              <a:rPr lang="en-US" dirty="0" smtClean="0"/>
              <a:t>. </a:t>
            </a:r>
          </a:p>
          <a:p>
            <a:pPr>
              <a:buFont typeface="Arial" pitchFamily="34" charset="0"/>
              <a:buChar char="•"/>
            </a:pPr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rgbClr val="C00000"/>
                </a:solidFill>
              </a:rPr>
              <a:t>T-SQL </a:t>
            </a:r>
            <a:r>
              <a:rPr lang="en-US" sz="2400" b="1" dirty="0" err="1" smtClean="0">
                <a:solidFill>
                  <a:srgbClr val="C00000"/>
                </a:solidFill>
              </a:rPr>
              <a:t>İfade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Tipleri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</a:p>
          <a:p>
            <a:endParaRPr lang="en-US" sz="2400" b="1" dirty="0" smtClean="0">
              <a:solidFill>
                <a:srgbClr val="C00000"/>
              </a:solidFill>
            </a:endParaRPr>
          </a:p>
          <a:p>
            <a:r>
              <a:rPr lang="en-US" dirty="0" smtClean="0"/>
              <a:t>T-SQL </a:t>
            </a:r>
            <a:r>
              <a:rPr lang="en-US" dirty="0" err="1" smtClean="0"/>
              <a:t>içerisinde</a:t>
            </a:r>
            <a:r>
              <a:rPr lang="en-US" dirty="0" smtClean="0"/>
              <a:t> 3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tipi </a:t>
            </a:r>
            <a:r>
              <a:rPr lang="en-US" dirty="0" err="1" smtClean="0"/>
              <a:t>bulunmaktadır</a:t>
            </a:r>
            <a:r>
              <a:rPr lang="en-US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Veri Tanımlama Dili (Data Definition Language - DDL) 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Veri Kontrol Dili (Data Control Language - DCL) 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/>
              <a:t>Veri İşleme Dili (Data Manipulation Language - DML)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304800"/>
            <a:ext cx="8686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C00000"/>
                </a:solidFill>
              </a:rPr>
              <a:t>Veri Tanımlama Dili (Data Definition Language - DDL)</a:t>
            </a:r>
          </a:p>
          <a:p>
            <a:endParaRPr lang="it-IT" sz="2400" b="1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tabanında</a:t>
            </a:r>
            <a:r>
              <a:rPr lang="en-US" dirty="0" smtClean="0"/>
              <a:t> </a:t>
            </a:r>
            <a:r>
              <a:rPr lang="en-US" dirty="0" err="1" smtClean="0"/>
              <a:t>nesneler</a:t>
            </a:r>
            <a:r>
              <a:rPr lang="en-US" dirty="0" smtClean="0"/>
              <a:t> </a:t>
            </a:r>
            <a:r>
              <a:rPr lang="en-US" dirty="0" err="1" smtClean="0"/>
              <a:t>oluşturmak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ifadeleri</a:t>
            </a:r>
            <a:r>
              <a:rPr lang="en-US" dirty="0" smtClean="0"/>
              <a:t> </a:t>
            </a:r>
            <a:r>
              <a:rPr lang="en-US" dirty="0" err="1" smtClean="0"/>
              <a:t>sağlamaktadır</a:t>
            </a:r>
            <a:r>
              <a:rPr lang="en-US" dirty="0" smtClean="0"/>
              <a:t>. Bu </a:t>
            </a:r>
            <a:r>
              <a:rPr lang="en-US" dirty="0" err="1" smtClean="0"/>
              <a:t>ifadeler</a:t>
            </a:r>
            <a:r>
              <a:rPr lang="en-US" dirty="0" smtClean="0"/>
              <a:t>,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tabanı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tablo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yeni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bir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nesnenin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oluşturulması</a:t>
            </a:r>
            <a:r>
              <a:rPr lang="en-US" b="1" u="sng" dirty="0" smtClean="0">
                <a:solidFill>
                  <a:schemeClr val="bg1"/>
                </a:solidFill>
              </a:rPr>
              <a:t>, </a:t>
            </a:r>
            <a:r>
              <a:rPr lang="en-US" b="1" u="sng" dirty="0" err="1" smtClean="0">
                <a:solidFill>
                  <a:schemeClr val="bg1"/>
                </a:solidFill>
              </a:rPr>
              <a:t>var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olan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nesne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üzerinde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değişiklikler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yapılması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veya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nesnenin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yok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edilmesi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 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işlem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nesnenin</a:t>
            </a:r>
            <a:r>
              <a:rPr lang="en-US" dirty="0" smtClean="0"/>
              <a:t> ne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alanları</a:t>
            </a:r>
            <a:r>
              <a:rPr lang="en-US" dirty="0" smtClean="0"/>
              <a:t> </a:t>
            </a:r>
            <a:r>
              <a:rPr lang="en-US" dirty="0" err="1" smtClean="0"/>
              <a:t>olacağı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ifadeler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belirlenir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T-SQL </a:t>
            </a:r>
            <a:r>
              <a:rPr lang="en-US" dirty="0" err="1" smtClean="0"/>
              <a:t>dilinde</a:t>
            </a:r>
            <a:r>
              <a:rPr lang="en-US" dirty="0" smtClean="0"/>
              <a:t> 3 </a:t>
            </a:r>
            <a:r>
              <a:rPr lang="en-US" dirty="0" err="1" smtClean="0"/>
              <a:t>adet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tanımlama</a:t>
            </a:r>
            <a:r>
              <a:rPr lang="en-US" dirty="0" smtClean="0"/>
              <a:t> </a:t>
            </a:r>
            <a:r>
              <a:rPr lang="en-US" dirty="0" err="1" smtClean="0"/>
              <a:t>ifadesi</a:t>
            </a:r>
            <a:r>
              <a:rPr lang="en-US" dirty="0" smtClean="0"/>
              <a:t> </a:t>
            </a:r>
            <a:r>
              <a:rPr lang="en-US" dirty="0" err="1" smtClean="0"/>
              <a:t>bulunmaktadır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Bunlar</a:t>
            </a:r>
            <a:r>
              <a:rPr lang="en-US" dirty="0" smtClean="0"/>
              <a:t>: 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C00000"/>
                </a:solidFill>
              </a:rPr>
              <a:t>CREATE 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C00000"/>
                </a:solidFill>
              </a:rPr>
              <a:t>ALTER 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C00000"/>
                </a:solidFill>
              </a:rPr>
              <a:t>DROP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784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304800"/>
            <a:ext cx="87630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CREATE </a:t>
            </a:r>
          </a:p>
          <a:p>
            <a:endParaRPr lang="en-US" sz="2400" b="1" dirty="0" smtClean="0">
              <a:solidFill>
                <a:srgbClr val="C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 smtClean="0"/>
              <a:t>tabanı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nesne</a:t>
            </a:r>
            <a:r>
              <a:rPr lang="en-US" dirty="0" smtClean="0"/>
              <a:t> </a:t>
            </a:r>
            <a:r>
              <a:rPr lang="en-US" dirty="0" err="1" smtClean="0"/>
              <a:t>oluşturmak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tanımlamak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komuttur</a:t>
            </a:r>
            <a:r>
              <a:rPr lang="en-US" dirty="0" smtClean="0"/>
              <a:t>. </a:t>
            </a:r>
            <a:r>
              <a:rPr lang="en-US" dirty="0" err="1" smtClean="0"/>
              <a:t>Oluşturulacak</a:t>
            </a:r>
            <a:r>
              <a:rPr lang="en-US" dirty="0" smtClean="0"/>
              <a:t> </a:t>
            </a:r>
            <a:r>
              <a:rPr lang="en-US" dirty="0" err="1" smtClean="0"/>
              <a:t>nesnenin</a:t>
            </a:r>
            <a:r>
              <a:rPr lang="en-US" dirty="0" smtClean="0"/>
              <a:t> </a:t>
            </a:r>
            <a:r>
              <a:rPr lang="en-US" dirty="0" err="1" smtClean="0"/>
              <a:t>özelliklerine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parametreler</a:t>
            </a:r>
            <a:r>
              <a:rPr lang="en-US" dirty="0" smtClean="0"/>
              <a:t> </a:t>
            </a:r>
            <a:r>
              <a:rPr lang="en-US" dirty="0" err="1" smtClean="0"/>
              <a:t>alabilmektedir</a:t>
            </a:r>
            <a:r>
              <a:rPr lang="en-US" dirty="0" smtClean="0"/>
              <a:t>. 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 </a:t>
            </a:r>
            <a:r>
              <a:rPr lang="en-US" dirty="0" err="1" smtClean="0"/>
              <a:t>şu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olmaktadır</a:t>
            </a:r>
            <a:r>
              <a:rPr lang="en-US" dirty="0" smtClean="0"/>
              <a:t>: 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</a:rPr>
              <a:t>CREATE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C00000"/>
                </a:solidFill>
              </a:rPr>
              <a:t>NESNETİPİ</a:t>
            </a:r>
            <a:r>
              <a:rPr lang="en-US" b="1" dirty="0" smtClean="0"/>
              <a:t> </a:t>
            </a:r>
            <a:r>
              <a:rPr lang="en-US" b="1" dirty="0" err="1" smtClean="0"/>
              <a:t>Nesne</a:t>
            </a:r>
            <a:r>
              <a:rPr lang="en-US" b="1" dirty="0" smtClean="0"/>
              <a:t> </a:t>
            </a:r>
            <a:r>
              <a:rPr lang="en-US" b="1" dirty="0" err="1" smtClean="0"/>
              <a:t>Adı</a:t>
            </a:r>
            <a:r>
              <a:rPr lang="en-US" b="1" dirty="0" smtClean="0"/>
              <a:t> (</a:t>
            </a:r>
            <a:r>
              <a:rPr lang="en-US" b="1" dirty="0" err="1" smtClean="0"/>
              <a:t>Nesneye</a:t>
            </a:r>
            <a:r>
              <a:rPr lang="en-US" b="1" dirty="0" smtClean="0"/>
              <a:t> </a:t>
            </a:r>
            <a:r>
              <a:rPr lang="en-US" b="1" dirty="0" err="1" smtClean="0"/>
              <a:t>ait</a:t>
            </a:r>
            <a:r>
              <a:rPr lang="en-US" b="1" dirty="0" smtClean="0"/>
              <a:t> </a:t>
            </a:r>
            <a:r>
              <a:rPr lang="en-US" b="1" dirty="0" err="1" smtClean="0"/>
              <a:t>gerekli</a:t>
            </a:r>
            <a:r>
              <a:rPr lang="en-US" b="1" dirty="0" smtClean="0"/>
              <a:t> </a:t>
            </a:r>
            <a:r>
              <a:rPr lang="en-US" b="1" dirty="0" err="1" smtClean="0"/>
              <a:t>tanımlamalar</a:t>
            </a:r>
            <a:r>
              <a:rPr lang="en-US" b="1" dirty="0" smtClean="0"/>
              <a:t>) 	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r>
              <a:rPr lang="en-US" b="1" dirty="0" smtClean="0">
                <a:solidFill>
                  <a:schemeClr val="bg1"/>
                </a:solidFill>
              </a:rPr>
              <a:t>CREATE DATABASE </a:t>
            </a:r>
            <a:r>
              <a:rPr lang="en-US" b="1" dirty="0" err="1" smtClean="0">
                <a:solidFill>
                  <a:schemeClr val="bg1"/>
                </a:solidFill>
              </a:rPr>
              <a:t>Poliklinik</a:t>
            </a:r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ON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(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Name = </a:t>
            </a:r>
            <a:r>
              <a:rPr lang="en-US" b="1" dirty="0" err="1" smtClean="0">
                <a:solidFill>
                  <a:schemeClr val="bg1"/>
                </a:solidFill>
              </a:rPr>
              <a:t>Poliklinik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FILENAME = 'C:\Poliklinik.MDF',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SIZE = 2mb,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MAXSIZE = 5mb,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FILEGROWTH = 1mb </a:t>
            </a:r>
            <a:r>
              <a:rPr lang="en-US" b="1" dirty="0" smtClean="0"/>
              <a:t>	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) </a:t>
            </a:r>
            <a:r>
              <a:rPr lang="en-US" b="1" dirty="0" smtClean="0"/>
              <a:t>	</a:t>
            </a:r>
          </a:p>
          <a:p>
            <a:endParaRPr lang="en-US" b="1" dirty="0" smtClean="0"/>
          </a:p>
          <a:p>
            <a:r>
              <a:rPr lang="en-US" b="1" dirty="0" err="1" smtClean="0"/>
              <a:t>Veya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>
                <a:solidFill>
                  <a:schemeClr val="bg1"/>
                </a:solidFill>
              </a:rPr>
              <a:t>CREATE DATABASE </a:t>
            </a:r>
            <a:r>
              <a:rPr lang="en-US" b="1" dirty="0" err="1" smtClean="0">
                <a:solidFill>
                  <a:schemeClr val="bg1"/>
                </a:solidFill>
              </a:rPr>
              <a:t>Poliklinik</a:t>
            </a:r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304800"/>
            <a:ext cx="86106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ALTER 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Varolan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nesne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değişiklikler</a:t>
            </a:r>
            <a:r>
              <a:rPr lang="en-US" dirty="0" smtClean="0"/>
              <a:t> </a:t>
            </a:r>
            <a:r>
              <a:rPr lang="en-US" dirty="0" err="1" smtClean="0"/>
              <a:t>yapmak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 CREATE </a:t>
            </a:r>
            <a:r>
              <a:rPr lang="en-US" dirty="0" err="1" smtClean="0"/>
              <a:t>komutunda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değiştireceği</a:t>
            </a:r>
            <a:r>
              <a:rPr lang="en-US" dirty="0" smtClean="0"/>
              <a:t> </a:t>
            </a:r>
            <a:r>
              <a:rPr lang="en-US" dirty="0" err="1" smtClean="0"/>
              <a:t>nesneye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parametreler</a:t>
            </a:r>
            <a:r>
              <a:rPr lang="en-US" dirty="0" smtClean="0"/>
              <a:t> </a:t>
            </a:r>
            <a:r>
              <a:rPr lang="en-US" dirty="0" err="1" smtClean="0"/>
              <a:t>alabilmektedir</a:t>
            </a:r>
            <a:r>
              <a:rPr lang="en-US" dirty="0" smtClean="0"/>
              <a:t>. 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 </a:t>
            </a:r>
            <a:r>
              <a:rPr lang="en-US" dirty="0" err="1" smtClean="0"/>
              <a:t>aşağıdaki</a:t>
            </a:r>
            <a:r>
              <a:rPr lang="en-US" dirty="0" smtClean="0"/>
              <a:t> </a:t>
            </a:r>
            <a:r>
              <a:rPr lang="en-US" dirty="0" err="1" smtClean="0"/>
              <a:t>gibidir</a:t>
            </a:r>
            <a:r>
              <a:rPr lang="en-US" dirty="0" smtClean="0"/>
              <a:t>. </a:t>
            </a:r>
          </a:p>
          <a:p>
            <a:pPr>
              <a:buFont typeface="Arial" pitchFamily="34" charset="0"/>
              <a:buChar char="•"/>
            </a:pPr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bg1"/>
                </a:solidFill>
              </a:rPr>
              <a:t>ALTER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C00000"/>
                </a:solidFill>
              </a:rPr>
              <a:t>NESNETIPI</a:t>
            </a:r>
            <a:r>
              <a:rPr lang="en-US" b="1" dirty="0" smtClean="0"/>
              <a:t> </a:t>
            </a:r>
            <a:r>
              <a:rPr lang="en-US" b="1" dirty="0" err="1" smtClean="0"/>
              <a:t>Nesne</a:t>
            </a:r>
            <a:r>
              <a:rPr lang="en-US" b="1" dirty="0" smtClean="0"/>
              <a:t> </a:t>
            </a:r>
            <a:r>
              <a:rPr lang="en-US" b="1" dirty="0" err="1" smtClean="0"/>
              <a:t>Adı</a:t>
            </a:r>
            <a:r>
              <a:rPr lang="en-US" b="1" dirty="0" smtClean="0"/>
              <a:t> </a:t>
            </a:r>
            <a:r>
              <a:rPr lang="en-US" b="1" dirty="0" err="1" smtClean="0"/>
              <a:t>Yapılacak</a:t>
            </a:r>
            <a:r>
              <a:rPr lang="en-US" b="1" dirty="0" smtClean="0"/>
              <a:t> </a:t>
            </a:r>
            <a:r>
              <a:rPr lang="en-US" b="1" dirty="0" err="1" smtClean="0"/>
              <a:t>Değişiklik</a:t>
            </a:r>
            <a:r>
              <a:rPr lang="en-US" b="1" dirty="0" smtClean="0"/>
              <a:t> 	</a:t>
            </a:r>
          </a:p>
          <a:p>
            <a:endParaRPr lang="en-US" b="1" dirty="0" smtClean="0"/>
          </a:p>
          <a:p>
            <a:endParaRPr lang="en-US" dirty="0" smtClean="0"/>
          </a:p>
          <a:p>
            <a:r>
              <a:rPr lang="en-US" b="1" dirty="0" smtClean="0">
                <a:solidFill>
                  <a:schemeClr val="bg1"/>
                </a:solidFill>
              </a:rPr>
              <a:t>ALTER TABLE </a:t>
            </a:r>
            <a:r>
              <a:rPr lang="en-US" b="1" dirty="0" err="1" smtClean="0">
                <a:solidFill>
                  <a:srgbClr val="C00000"/>
                </a:solidFill>
              </a:rPr>
              <a:t>Doktorlar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ADD</a:t>
            </a:r>
            <a:r>
              <a:rPr lang="en-US" b="1" dirty="0" smtClean="0"/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Yas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chemeClr val="bg1"/>
                </a:solidFill>
              </a:rPr>
              <a:t>Char(2) NOT NULL 	</a:t>
            </a:r>
          </a:p>
          <a:p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359</TotalTime>
  <Words>1538</Words>
  <Application>Microsoft Office PowerPoint</Application>
  <PresentationFormat>On-screen Show (4:3)</PresentationFormat>
  <Paragraphs>301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Nano</dc:creator>
  <cp:lastModifiedBy>Sevdanur</cp:lastModifiedBy>
  <cp:revision>159</cp:revision>
  <dcterms:created xsi:type="dcterms:W3CDTF">2006-08-16T00:00:00Z</dcterms:created>
  <dcterms:modified xsi:type="dcterms:W3CDTF">2012-10-11T19:15:02Z</dcterms:modified>
</cp:coreProperties>
</file>